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734" y="-58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t>24-Oct-25</a:t>
            </a:fld>
            <a:endParaRPr lang="en-US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t>24-Oct-25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t>24-Oct-25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24-Oct-25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24-Oct-25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t>24-Oct-25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t>24-Oct-25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t>24-Oct-25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t>24-Oct-25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t>24-Oct-25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t>24-Oct-25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t>24-Oct-25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t>24-Oct-25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t>24-Oct-25</a:t>
            </a:fld>
            <a:endParaRPr lang="en-US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4756" y="1143000"/>
            <a:ext cx="8229600" cy="1143000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929764" marR="5080" indent="-1917700">
              <a:lnSpc>
                <a:spcPts val="5250"/>
              </a:lnSpc>
              <a:spcBef>
                <a:spcPts val="229"/>
              </a:spcBef>
            </a:pPr>
            <a:r>
              <a:rPr sz="4400" b="0" dirty="0">
                <a:latin typeface="Times New Roman"/>
                <a:cs typeface="Times New Roman"/>
              </a:rPr>
              <a:t>Examining</a:t>
            </a:r>
            <a:r>
              <a:rPr sz="4400" b="0" spc="-20" dirty="0">
                <a:latin typeface="Times New Roman"/>
                <a:cs typeface="Times New Roman"/>
              </a:rPr>
              <a:t> </a:t>
            </a:r>
            <a:r>
              <a:rPr sz="4400" b="0" dirty="0">
                <a:latin typeface="Times New Roman"/>
                <a:cs typeface="Times New Roman"/>
              </a:rPr>
              <a:t>the</a:t>
            </a:r>
            <a:r>
              <a:rPr sz="4400" b="0" spc="-15" dirty="0">
                <a:latin typeface="Times New Roman"/>
                <a:cs typeface="Times New Roman"/>
              </a:rPr>
              <a:t> </a:t>
            </a:r>
            <a:r>
              <a:rPr sz="4400" b="0" dirty="0">
                <a:latin typeface="Times New Roman"/>
                <a:cs typeface="Times New Roman"/>
              </a:rPr>
              <a:t>viscera</a:t>
            </a:r>
            <a:r>
              <a:rPr sz="4400" b="0" spc="-15" dirty="0">
                <a:latin typeface="Times New Roman"/>
                <a:cs typeface="Times New Roman"/>
              </a:rPr>
              <a:t> </a:t>
            </a:r>
            <a:r>
              <a:rPr sz="4400" b="0" spc="-25" dirty="0">
                <a:latin typeface="Times New Roman"/>
                <a:cs typeface="Times New Roman"/>
              </a:rPr>
              <a:t>and </a:t>
            </a:r>
            <a:r>
              <a:rPr sz="4400" b="0" spc="-10" dirty="0">
                <a:latin typeface="Times New Roman"/>
                <a:cs typeface="Times New Roman"/>
              </a:rPr>
              <a:t>judgment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94659" y="3226435"/>
            <a:ext cx="216979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imes New Roman"/>
                <a:cs typeface="Times New Roman"/>
              </a:rPr>
              <a:t>meat</a:t>
            </a:r>
            <a:r>
              <a:rPr sz="3200" spc="-120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hygiene</a:t>
            </a:r>
            <a:endParaRPr sz="3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197948"/>
            <a:ext cx="8705088" cy="1296381"/>
          </a:xfrm>
          <a:prstGeom prst="rect">
            <a:avLst/>
          </a:prstGeom>
        </p:spPr>
        <p:txBody>
          <a:bodyPr vert="horz" wrap="square" lIns="0" tIns="90043" rIns="0" bIns="0" rtlCol="0">
            <a:spAutoFit/>
          </a:bodyPr>
          <a:lstStyle/>
          <a:p>
            <a:pPr marL="472440" algn="ctr">
              <a:lnSpc>
                <a:spcPts val="4730"/>
              </a:lnSpc>
              <a:spcBef>
                <a:spcPts val="95"/>
              </a:spcBef>
            </a:pPr>
            <a:r>
              <a:rPr sz="4000" b="0" dirty="0">
                <a:latin typeface="Times New Roman"/>
                <a:cs typeface="Times New Roman"/>
              </a:rPr>
              <a:t>Liver</a:t>
            </a:r>
            <a:r>
              <a:rPr sz="4000" b="0" spc="-114" dirty="0">
                <a:latin typeface="Times New Roman"/>
                <a:cs typeface="Times New Roman"/>
              </a:rPr>
              <a:t> </a:t>
            </a:r>
            <a:r>
              <a:rPr sz="4000" b="0" dirty="0">
                <a:latin typeface="Times New Roman"/>
                <a:cs typeface="Times New Roman"/>
              </a:rPr>
              <a:t>abscesses</a:t>
            </a:r>
            <a:r>
              <a:rPr sz="4000" b="0" spc="-100" dirty="0">
                <a:latin typeface="Times New Roman"/>
                <a:cs typeface="Times New Roman"/>
              </a:rPr>
              <a:t> </a:t>
            </a:r>
            <a:r>
              <a:rPr sz="4000" b="0" dirty="0">
                <a:latin typeface="Times New Roman"/>
                <a:cs typeface="Times New Roman"/>
              </a:rPr>
              <a:t>caused</a:t>
            </a:r>
            <a:r>
              <a:rPr sz="4000" b="0" spc="-110" dirty="0">
                <a:latin typeface="Times New Roman"/>
                <a:cs typeface="Times New Roman"/>
              </a:rPr>
              <a:t> </a:t>
            </a:r>
            <a:r>
              <a:rPr sz="4000" b="0" spc="-25" dirty="0">
                <a:latin typeface="Times New Roman"/>
                <a:cs typeface="Times New Roman"/>
              </a:rPr>
              <a:t>by</a:t>
            </a:r>
            <a:endParaRPr sz="4000" dirty="0">
              <a:latin typeface="Times New Roman"/>
              <a:cs typeface="Times New Roman"/>
            </a:endParaRPr>
          </a:p>
          <a:p>
            <a:pPr marL="449580" algn="ctr">
              <a:lnSpc>
                <a:spcPts val="4730"/>
              </a:lnSpc>
            </a:pPr>
            <a:r>
              <a:rPr sz="4000" b="0" u="sng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Fusobacterium</a:t>
            </a:r>
            <a:r>
              <a:rPr sz="4000" b="0" spc="-260" dirty="0">
                <a:latin typeface="Arial MT"/>
                <a:cs typeface="Arial MT"/>
              </a:rPr>
              <a:t> </a:t>
            </a:r>
            <a:r>
              <a:rPr sz="4000" b="0" u="sng" spc="-10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necrophorum</a:t>
            </a:r>
            <a:r>
              <a:rPr sz="4000" b="0" i="1" spc="-10" dirty="0">
                <a:latin typeface="Arial"/>
                <a:cs typeface="Arial"/>
              </a:rPr>
              <a:t>.</a:t>
            </a:r>
            <a:endParaRPr sz="4000" dirty="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47800" y="2085835"/>
            <a:ext cx="5600446" cy="38176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4546472"/>
            <a:ext cx="7668895" cy="1374140"/>
          </a:xfrm>
          <a:prstGeom prst="rect">
            <a:avLst/>
          </a:prstGeom>
        </p:spPr>
        <p:txBody>
          <a:bodyPr vert="horz" wrap="square" lIns="0" tIns="70485" rIns="0" bIns="0" rtlCol="0">
            <a:spAutoFit/>
          </a:bodyPr>
          <a:lstStyle/>
          <a:p>
            <a:pPr marL="358775" marR="5080" indent="-346710">
              <a:lnSpc>
                <a:spcPct val="88200"/>
              </a:lnSpc>
              <a:spcBef>
                <a:spcPts val="555"/>
              </a:spcBef>
              <a:buFont typeface="Arial MT"/>
              <a:buChar char="•"/>
              <a:tabLst>
                <a:tab pos="358775" algn="l"/>
              </a:tabLst>
            </a:pPr>
            <a:r>
              <a:rPr sz="3200" dirty="0">
                <a:latin typeface="Times New Roman"/>
                <a:cs typeface="Times New Roman"/>
              </a:rPr>
              <a:t>Multiple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abscesses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calf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liver</a:t>
            </a:r>
            <a:r>
              <a:rPr sz="3200" spc="-1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as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result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-1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umbilical</a:t>
            </a:r>
            <a:r>
              <a:rPr sz="3200" spc="-95" dirty="0">
                <a:latin typeface="Times New Roman"/>
                <a:cs typeface="Times New Roman"/>
              </a:rPr>
              <a:t> </a:t>
            </a:r>
            <a:r>
              <a:rPr sz="3200" spc="-40" dirty="0">
                <a:latin typeface="Times New Roman"/>
                <a:cs typeface="Times New Roman"/>
              </a:rPr>
              <a:t>infection;</a:t>
            </a:r>
            <a:r>
              <a:rPr sz="3200" spc="-13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carcass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with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such </a:t>
            </a:r>
            <a:r>
              <a:rPr sz="3200" spc="-25" dirty="0">
                <a:latin typeface="Times New Roman"/>
                <a:cs typeface="Times New Roman"/>
              </a:rPr>
              <a:t>condition</a:t>
            </a:r>
            <a:r>
              <a:rPr sz="3200" spc="-1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should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spc="-30" dirty="0">
                <a:latin typeface="Times New Roman"/>
                <a:cs typeface="Times New Roman"/>
              </a:rPr>
              <a:t>be</a:t>
            </a:r>
            <a:r>
              <a:rPr sz="3200" spc="-39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condemned</a:t>
            </a:r>
            <a:r>
              <a:rPr sz="3200" spc="-10" dirty="0">
                <a:latin typeface="Arial MT"/>
                <a:cs typeface="Arial MT"/>
              </a:rPr>
              <a:t>.</a:t>
            </a:r>
            <a:endParaRPr sz="32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1200" y="682751"/>
            <a:ext cx="5716270" cy="39044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96646" rIns="0" bIns="0" rtlCol="0">
            <a:spAutoFit/>
          </a:bodyPr>
          <a:lstStyle/>
          <a:p>
            <a:pPr marL="2404745" marR="5080" indent="-1847850">
              <a:lnSpc>
                <a:spcPts val="3340"/>
              </a:lnSpc>
              <a:spcBef>
                <a:spcPts val="220"/>
              </a:spcBef>
            </a:pPr>
            <a:r>
              <a:rPr dirty="0"/>
              <a:t>Spleen</a:t>
            </a:r>
            <a:r>
              <a:rPr spc="-40" dirty="0"/>
              <a:t> </a:t>
            </a:r>
            <a:r>
              <a:rPr dirty="0"/>
              <a:t>The</a:t>
            </a:r>
            <a:r>
              <a:rPr spc="-45" dirty="0"/>
              <a:t> </a:t>
            </a:r>
            <a:r>
              <a:rPr dirty="0"/>
              <a:t>spleen</a:t>
            </a:r>
            <a:r>
              <a:rPr spc="-25" dirty="0"/>
              <a:t> </a:t>
            </a:r>
            <a:r>
              <a:rPr dirty="0"/>
              <a:t>must</a:t>
            </a:r>
            <a:r>
              <a:rPr spc="-35" dirty="0"/>
              <a:t> </a:t>
            </a:r>
            <a:r>
              <a:rPr dirty="0"/>
              <a:t>not</a:t>
            </a:r>
            <a:r>
              <a:rPr spc="-40" dirty="0"/>
              <a:t> </a:t>
            </a:r>
            <a:r>
              <a:rPr dirty="0"/>
              <a:t>be</a:t>
            </a:r>
            <a:r>
              <a:rPr spc="-40" dirty="0"/>
              <a:t> </a:t>
            </a:r>
            <a:r>
              <a:rPr dirty="0"/>
              <a:t>removed</a:t>
            </a:r>
            <a:r>
              <a:rPr spc="-35" dirty="0"/>
              <a:t> </a:t>
            </a:r>
            <a:r>
              <a:rPr dirty="0"/>
              <a:t>or</a:t>
            </a:r>
            <a:r>
              <a:rPr spc="-10" dirty="0"/>
              <a:t> incised </a:t>
            </a:r>
            <a:r>
              <a:rPr dirty="0"/>
              <a:t>prior</a:t>
            </a:r>
            <a:r>
              <a:rPr spc="-50" dirty="0"/>
              <a:t> </a:t>
            </a:r>
            <a:r>
              <a:rPr dirty="0"/>
              <a:t>to</a:t>
            </a:r>
            <a:r>
              <a:rPr spc="-30" dirty="0"/>
              <a:t> </a:t>
            </a:r>
            <a:r>
              <a:rPr dirty="0"/>
              <a:t>PM</a:t>
            </a:r>
            <a:r>
              <a:rPr spc="-45" dirty="0"/>
              <a:t> </a:t>
            </a:r>
            <a:r>
              <a:rPr spc="-10" dirty="0"/>
              <a:t>examination.</a:t>
            </a:r>
          </a:p>
          <a:p>
            <a:pPr marL="742950">
              <a:lnSpc>
                <a:spcPts val="3260"/>
              </a:lnSpc>
            </a:pPr>
            <a:r>
              <a:rPr b="0" dirty="0">
                <a:latin typeface="Times New Roman"/>
                <a:cs typeface="Times New Roman"/>
              </a:rPr>
              <a:t>Secondary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abscesses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in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the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spleen</a:t>
            </a:r>
            <a:r>
              <a:rPr b="0" spc="-2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of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an</a:t>
            </a:r>
            <a:r>
              <a:rPr b="0" spc="-2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aged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b="0" spc="-20" dirty="0">
                <a:latin typeface="Times New Roman"/>
                <a:cs typeface="Times New Roman"/>
              </a:rPr>
              <a:t>cow.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47800" y="2341321"/>
            <a:ext cx="5943472" cy="40811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9487" y="342645"/>
            <a:ext cx="7150734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dirty="0"/>
              <a:t>Inspection</a:t>
            </a:r>
            <a:r>
              <a:rPr sz="4400" spc="-5" dirty="0"/>
              <a:t> </a:t>
            </a:r>
            <a:r>
              <a:rPr sz="4400" dirty="0"/>
              <a:t>of</a:t>
            </a:r>
            <a:r>
              <a:rPr sz="4400" spc="-30" dirty="0"/>
              <a:t> </a:t>
            </a:r>
            <a:r>
              <a:rPr sz="4400" dirty="0"/>
              <a:t>alimentary</a:t>
            </a:r>
            <a:r>
              <a:rPr sz="4400" spc="-5" dirty="0"/>
              <a:t> </a:t>
            </a:r>
            <a:r>
              <a:rPr sz="4400" spc="-10" dirty="0"/>
              <a:t>tract</a:t>
            </a:r>
            <a:endParaRPr sz="4400"/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304800" y="1600200"/>
            <a:ext cx="8686800" cy="4781564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358775" marR="500380" indent="-346710" algn="just">
              <a:lnSpc>
                <a:spcPct val="78200"/>
              </a:lnSpc>
              <a:spcBef>
                <a:spcPts val="894"/>
              </a:spcBef>
              <a:buFont typeface="Arial MT"/>
              <a:buChar char="•"/>
              <a:tabLst>
                <a:tab pos="358775" algn="l"/>
              </a:tabLst>
            </a:pPr>
            <a:r>
              <a:rPr spc="-10" dirty="0"/>
              <a:t>Alimentary</a:t>
            </a:r>
            <a:r>
              <a:rPr spc="-185" dirty="0"/>
              <a:t> </a:t>
            </a:r>
            <a:r>
              <a:rPr dirty="0"/>
              <a:t>tract</a:t>
            </a:r>
            <a:r>
              <a:rPr spc="-5" dirty="0"/>
              <a:t> </a:t>
            </a:r>
            <a:r>
              <a:rPr spc="-25" dirty="0"/>
              <a:t>contents</a:t>
            </a:r>
            <a:r>
              <a:rPr spc="-110" dirty="0"/>
              <a:t> </a:t>
            </a:r>
            <a:r>
              <a:rPr dirty="0"/>
              <a:t>are</a:t>
            </a:r>
            <a:r>
              <a:rPr spc="-15" dirty="0"/>
              <a:t> </a:t>
            </a:r>
            <a:r>
              <a:rPr spc="-25" dirty="0"/>
              <a:t>usually</a:t>
            </a:r>
            <a:r>
              <a:rPr spc="-165" dirty="0"/>
              <a:t> </a:t>
            </a:r>
            <a:r>
              <a:rPr spc="-10" dirty="0"/>
              <a:t>inspected </a:t>
            </a:r>
            <a:r>
              <a:rPr dirty="0"/>
              <a:t>whilst</a:t>
            </a:r>
            <a:r>
              <a:rPr spc="300" dirty="0"/>
              <a:t> </a:t>
            </a:r>
            <a:r>
              <a:rPr dirty="0"/>
              <a:t>placed</a:t>
            </a:r>
            <a:r>
              <a:rPr spc="320" dirty="0"/>
              <a:t> </a:t>
            </a:r>
            <a:r>
              <a:rPr dirty="0"/>
              <a:t>intrays,</a:t>
            </a:r>
            <a:r>
              <a:rPr spc="260" dirty="0"/>
              <a:t> </a:t>
            </a:r>
            <a:r>
              <a:rPr dirty="0"/>
              <a:t>and</a:t>
            </a:r>
            <a:r>
              <a:rPr spc="300" dirty="0"/>
              <a:t> </a:t>
            </a:r>
            <a:r>
              <a:rPr dirty="0"/>
              <a:t>include</a:t>
            </a:r>
            <a:r>
              <a:rPr spc="325" dirty="0"/>
              <a:t> </a:t>
            </a:r>
            <a:r>
              <a:rPr spc="-10" dirty="0"/>
              <a:t>esophagus, </a:t>
            </a:r>
            <a:r>
              <a:rPr dirty="0"/>
              <a:t>rumen</a:t>
            </a:r>
            <a:r>
              <a:rPr spc="-55" dirty="0"/>
              <a:t> </a:t>
            </a:r>
            <a:r>
              <a:rPr dirty="0"/>
              <a:t>and</a:t>
            </a:r>
            <a:r>
              <a:rPr spc="-40" dirty="0"/>
              <a:t> </a:t>
            </a:r>
            <a:r>
              <a:rPr dirty="0"/>
              <a:t>large</a:t>
            </a:r>
            <a:r>
              <a:rPr spc="-85" dirty="0"/>
              <a:t> </a:t>
            </a:r>
            <a:r>
              <a:rPr dirty="0"/>
              <a:t>and</a:t>
            </a:r>
            <a:r>
              <a:rPr spc="-40" dirty="0"/>
              <a:t> </a:t>
            </a:r>
            <a:r>
              <a:rPr spc="-10" dirty="0"/>
              <a:t>smallintestines:</a:t>
            </a:r>
          </a:p>
          <a:p>
            <a:pPr marL="358775" indent="-346075" algn="just">
              <a:lnSpc>
                <a:spcPts val="3215"/>
              </a:lnSpc>
              <a:buFont typeface="Arial MT"/>
              <a:buChar char="•"/>
              <a:tabLst>
                <a:tab pos="358775" algn="l"/>
              </a:tabLst>
            </a:pPr>
            <a:r>
              <a:rPr dirty="0"/>
              <a:t>•</a:t>
            </a:r>
            <a:r>
              <a:rPr spc="-70" dirty="0"/>
              <a:t> </a:t>
            </a:r>
            <a:r>
              <a:rPr dirty="0"/>
              <a:t>visual</a:t>
            </a:r>
            <a:r>
              <a:rPr spc="-60" dirty="0"/>
              <a:t> </a:t>
            </a:r>
            <a:r>
              <a:rPr dirty="0"/>
              <a:t>inspection</a:t>
            </a:r>
            <a:r>
              <a:rPr spc="-65" dirty="0"/>
              <a:t> </a:t>
            </a:r>
            <a:r>
              <a:rPr dirty="0"/>
              <a:t>of</a:t>
            </a:r>
            <a:r>
              <a:rPr spc="-130" dirty="0"/>
              <a:t> </a:t>
            </a:r>
            <a:r>
              <a:rPr dirty="0"/>
              <a:t>rumen</a:t>
            </a:r>
            <a:r>
              <a:rPr spc="-65" dirty="0"/>
              <a:t> </a:t>
            </a:r>
            <a:r>
              <a:rPr dirty="0"/>
              <a:t>and</a:t>
            </a:r>
            <a:r>
              <a:rPr spc="-65" dirty="0"/>
              <a:t> </a:t>
            </a:r>
            <a:r>
              <a:rPr dirty="0"/>
              <a:t>intestines</a:t>
            </a:r>
            <a:r>
              <a:rPr spc="-35" dirty="0"/>
              <a:t> </a:t>
            </a:r>
            <a:r>
              <a:rPr spc="-25" dirty="0"/>
              <a:t>for</a:t>
            </a:r>
          </a:p>
          <a:p>
            <a:pPr marL="358775" marR="218440" algn="just">
              <a:lnSpc>
                <a:spcPct val="78200"/>
              </a:lnSpc>
              <a:spcBef>
                <a:spcPts val="400"/>
              </a:spcBef>
            </a:pPr>
            <a:r>
              <a:rPr dirty="0"/>
              <a:t>enteritis,</a:t>
            </a:r>
            <a:r>
              <a:rPr spc="-40" dirty="0"/>
              <a:t> </a:t>
            </a:r>
            <a:r>
              <a:rPr dirty="0"/>
              <a:t>etc.:</a:t>
            </a:r>
            <a:r>
              <a:rPr spc="-25" dirty="0"/>
              <a:t> </a:t>
            </a:r>
            <a:r>
              <a:rPr spc="-10" dirty="0"/>
              <a:t>salmonellosis</a:t>
            </a:r>
            <a:r>
              <a:rPr spc="-35" dirty="0"/>
              <a:t> </a:t>
            </a:r>
            <a:r>
              <a:rPr dirty="0"/>
              <a:t>and</a:t>
            </a:r>
            <a:r>
              <a:rPr spc="-40" dirty="0"/>
              <a:t> </a:t>
            </a:r>
            <a:r>
              <a:rPr dirty="0"/>
              <a:t>Johnes’</a:t>
            </a:r>
            <a:r>
              <a:rPr spc="-25" dirty="0"/>
              <a:t> </a:t>
            </a:r>
            <a:r>
              <a:rPr spc="-10" dirty="0"/>
              <a:t>disease </a:t>
            </a:r>
            <a:r>
              <a:rPr dirty="0"/>
              <a:t>both</a:t>
            </a:r>
            <a:r>
              <a:rPr spc="-195" dirty="0"/>
              <a:t> </a:t>
            </a:r>
            <a:r>
              <a:rPr dirty="0"/>
              <a:t>cause</a:t>
            </a:r>
            <a:r>
              <a:rPr spc="-75" dirty="0"/>
              <a:t> </a:t>
            </a:r>
            <a:r>
              <a:rPr spc="-10" dirty="0"/>
              <a:t>redness</a:t>
            </a:r>
            <a:r>
              <a:rPr spc="-180" dirty="0"/>
              <a:t> </a:t>
            </a:r>
            <a:r>
              <a:rPr dirty="0"/>
              <a:t>of</a:t>
            </a:r>
            <a:r>
              <a:rPr spc="-75" dirty="0"/>
              <a:t> </a:t>
            </a:r>
            <a:r>
              <a:rPr dirty="0"/>
              <a:t>the</a:t>
            </a:r>
            <a:r>
              <a:rPr spc="-50" dirty="0"/>
              <a:t> </a:t>
            </a:r>
            <a:r>
              <a:rPr spc="-20" dirty="0"/>
              <a:t>enteric</a:t>
            </a:r>
            <a:r>
              <a:rPr spc="-170" dirty="0"/>
              <a:t> </a:t>
            </a:r>
            <a:r>
              <a:rPr dirty="0"/>
              <a:t>tract,</a:t>
            </a:r>
            <a:r>
              <a:rPr spc="-114" dirty="0"/>
              <a:t> </a:t>
            </a:r>
            <a:r>
              <a:rPr dirty="0"/>
              <a:t>so</a:t>
            </a:r>
            <a:r>
              <a:rPr spc="-60" dirty="0"/>
              <a:t> </a:t>
            </a:r>
            <a:r>
              <a:rPr dirty="0"/>
              <a:t>may</a:t>
            </a:r>
            <a:r>
              <a:rPr spc="-75" dirty="0"/>
              <a:t> </a:t>
            </a:r>
            <a:r>
              <a:rPr spc="-25" dirty="0"/>
              <a:t>be </a:t>
            </a:r>
            <a:r>
              <a:rPr dirty="0"/>
              <a:t>detected</a:t>
            </a:r>
            <a:r>
              <a:rPr spc="-10" dirty="0"/>
              <a:t> </a:t>
            </a:r>
            <a:r>
              <a:rPr dirty="0"/>
              <a:t>by </a:t>
            </a:r>
            <a:r>
              <a:rPr spc="-20" dirty="0"/>
              <a:t>visual</a:t>
            </a:r>
            <a:r>
              <a:rPr spc="-254" dirty="0"/>
              <a:t> </a:t>
            </a:r>
            <a:r>
              <a:rPr spc="-10" dirty="0"/>
              <a:t>inspection;</a:t>
            </a:r>
          </a:p>
          <a:p>
            <a:pPr marL="358775" marR="5080" indent="-346710">
              <a:lnSpc>
                <a:spcPct val="78400"/>
              </a:lnSpc>
              <a:spcBef>
                <a:spcPts val="745"/>
              </a:spcBef>
              <a:buFont typeface="Arial MT"/>
              <a:buChar char="•"/>
              <a:tabLst>
                <a:tab pos="358775" algn="l"/>
              </a:tabLst>
            </a:pPr>
            <a:r>
              <a:rPr dirty="0"/>
              <a:t>•</a:t>
            </a:r>
            <a:r>
              <a:rPr spc="-60" dirty="0"/>
              <a:t> </a:t>
            </a:r>
            <a:r>
              <a:rPr dirty="0"/>
              <a:t>palpation</a:t>
            </a:r>
            <a:r>
              <a:rPr spc="-45" dirty="0"/>
              <a:t> </a:t>
            </a:r>
            <a:r>
              <a:rPr dirty="0"/>
              <a:t>of</a:t>
            </a:r>
            <a:r>
              <a:rPr spc="-125" dirty="0"/>
              <a:t> </a:t>
            </a:r>
            <a:r>
              <a:rPr dirty="0"/>
              <a:t>the</a:t>
            </a:r>
            <a:r>
              <a:rPr spc="-60" dirty="0"/>
              <a:t> </a:t>
            </a:r>
            <a:r>
              <a:rPr dirty="0"/>
              <a:t>mesenteric</a:t>
            </a:r>
            <a:r>
              <a:rPr spc="-40" dirty="0"/>
              <a:t> lymph</a:t>
            </a:r>
            <a:r>
              <a:rPr spc="-114" dirty="0"/>
              <a:t> </a:t>
            </a:r>
            <a:r>
              <a:rPr spc="-10" dirty="0"/>
              <a:t>nodes</a:t>
            </a:r>
            <a:r>
              <a:rPr spc="-90" dirty="0"/>
              <a:t> </a:t>
            </a:r>
            <a:r>
              <a:rPr dirty="0"/>
              <a:t>–</a:t>
            </a:r>
            <a:r>
              <a:rPr spc="-45" dirty="0"/>
              <a:t> </a:t>
            </a:r>
            <a:r>
              <a:rPr spc="50" dirty="0"/>
              <a:t>ifany </a:t>
            </a:r>
            <a:r>
              <a:rPr dirty="0"/>
              <a:t>abnormality</a:t>
            </a:r>
            <a:r>
              <a:rPr spc="-45" dirty="0"/>
              <a:t> </a:t>
            </a:r>
            <a:r>
              <a:rPr dirty="0"/>
              <a:t>is</a:t>
            </a:r>
            <a:r>
              <a:rPr spc="-25" dirty="0"/>
              <a:t> </a:t>
            </a:r>
            <a:r>
              <a:rPr dirty="0"/>
              <a:t>detected,</a:t>
            </a:r>
            <a:r>
              <a:rPr spc="-60" dirty="0"/>
              <a:t> </a:t>
            </a:r>
            <a:r>
              <a:rPr dirty="0"/>
              <a:t>these</a:t>
            </a:r>
            <a:r>
              <a:rPr spc="-50" dirty="0"/>
              <a:t> </a:t>
            </a:r>
            <a:r>
              <a:rPr spc="-40" dirty="0"/>
              <a:t>lymph</a:t>
            </a:r>
            <a:r>
              <a:rPr spc="-114" dirty="0"/>
              <a:t> </a:t>
            </a:r>
            <a:r>
              <a:rPr spc="-10" dirty="0"/>
              <a:t>nodes</a:t>
            </a:r>
            <a:r>
              <a:rPr spc="-100" dirty="0"/>
              <a:t> </a:t>
            </a:r>
            <a:r>
              <a:rPr spc="-25" dirty="0"/>
              <a:t>may </a:t>
            </a:r>
            <a:r>
              <a:rPr dirty="0"/>
              <a:t>be</a:t>
            </a:r>
            <a:r>
              <a:rPr spc="-35" dirty="0"/>
              <a:t> </a:t>
            </a:r>
            <a:r>
              <a:rPr dirty="0"/>
              <a:t>incised</a:t>
            </a:r>
            <a:r>
              <a:rPr spc="-20" dirty="0"/>
              <a:t> </a:t>
            </a:r>
            <a:r>
              <a:rPr spc="-10" dirty="0"/>
              <a:t>for</a:t>
            </a:r>
            <a:r>
              <a:rPr spc="-105" dirty="0"/>
              <a:t> </a:t>
            </a:r>
            <a:r>
              <a:rPr dirty="0"/>
              <a:t>further</a:t>
            </a:r>
            <a:r>
              <a:rPr spc="-25" dirty="0"/>
              <a:t> </a:t>
            </a:r>
            <a:r>
              <a:rPr spc="-20" dirty="0"/>
              <a:t>inspection;</a:t>
            </a:r>
            <a:r>
              <a:rPr spc="-340" dirty="0"/>
              <a:t> </a:t>
            </a:r>
            <a:r>
              <a:rPr spc="-25" dirty="0"/>
              <a:t>and</a:t>
            </a:r>
          </a:p>
          <a:p>
            <a:pPr marL="358775" indent="-346075">
              <a:lnSpc>
                <a:spcPts val="3575"/>
              </a:lnSpc>
              <a:buFont typeface="Arial MT"/>
              <a:buChar char="•"/>
              <a:tabLst>
                <a:tab pos="358775" algn="l"/>
              </a:tabLst>
            </a:pPr>
            <a:r>
              <a:rPr dirty="0"/>
              <a:t>•</a:t>
            </a:r>
            <a:r>
              <a:rPr spc="-85" dirty="0"/>
              <a:t> </a:t>
            </a:r>
            <a:r>
              <a:rPr dirty="0"/>
              <a:t>palpation</a:t>
            </a:r>
            <a:r>
              <a:rPr spc="-45" dirty="0"/>
              <a:t> </a:t>
            </a:r>
            <a:r>
              <a:rPr dirty="0"/>
              <a:t>of</a:t>
            </a:r>
            <a:r>
              <a:rPr spc="-114" dirty="0"/>
              <a:t> </a:t>
            </a:r>
            <a:r>
              <a:rPr spc="-30" dirty="0"/>
              <a:t>oesophagus</a:t>
            </a:r>
            <a:r>
              <a:rPr spc="-80" dirty="0"/>
              <a:t> </a:t>
            </a:r>
            <a:r>
              <a:rPr spc="-10" dirty="0"/>
              <a:t>for</a:t>
            </a:r>
            <a:r>
              <a:rPr spc="-130" dirty="0"/>
              <a:t> </a:t>
            </a:r>
            <a:r>
              <a:rPr dirty="0"/>
              <a:t>parasitic</a:t>
            </a:r>
            <a:r>
              <a:rPr spc="-35" dirty="0"/>
              <a:t> </a:t>
            </a:r>
            <a:r>
              <a:rPr spc="-45" dirty="0"/>
              <a:t>cysts,</a:t>
            </a:r>
            <a:r>
              <a:rPr spc="-195" dirty="0"/>
              <a:t> </a:t>
            </a:r>
            <a:r>
              <a:rPr spc="-20" dirty="0"/>
              <a:t>etc</a:t>
            </a:r>
            <a:r>
              <a:rPr spc="-20" dirty="0">
                <a:latin typeface="Arial MT"/>
                <a:cs typeface="Arial MT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74134" y="205486"/>
            <a:ext cx="140716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Udder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016253"/>
            <a:ext cx="7856855" cy="452183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58775" marR="168275" indent="-346710">
              <a:lnSpc>
                <a:spcPct val="99400"/>
              </a:lnSpc>
              <a:spcBef>
                <a:spcPts val="125"/>
              </a:spcBef>
              <a:buFont typeface="Arial MT"/>
              <a:buChar char="•"/>
              <a:tabLst>
                <a:tab pos="358775" algn="l"/>
              </a:tabLst>
            </a:pP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-1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udder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is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examined,</a:t>
            </a:r>
            <a:r>
              <a:rPr sz="3200" spc="-10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visually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by </a:t>
            </a:r>
            <a:r>
              <a:rPr sz="3200" dirty="0">
                <a:latin typeface="Times New Roman"/>
                <a:cs typeface="Times New Roman"/>
              </a:rPr>
              <a:t>palpation,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after</a:t>
            </a:r>
            <a:r>
              <a:rPr sz="3200" spc="-1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it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has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been</a:t>
            </a:r>
            <a:r>
              <a:rPr sz="3200" spc="-15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separated</a:t>
            </a:r>
            <a:r>
              <a:rPr sz="3200" spc="-105" dirty="0">
                <a:latin typeface="Times New Roman"/>
                <a:cs typeface="Times New Roman"/>
              </a:rPr>
              <a:t> </a:t>
            </a:r>
            <a:r>
              <a:rPr sz="3200" spc="-35" dirty="0">
                <a:latin typeface="Times New Roman"/>
                <a:cs typeface="Times New Roman"/>
              </a:rPr>
              <a:t>from</a:t>
            </a:r>
            <a:r>
              <a:rPr sz="3200" spc="-16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the </a:t>
            </a:r>
            <a:r>
              <a:rPr sz="3200" spc="-10" dirty="0">
                <a:latin typeface="Times New Roman"/>
                <a:cs typeface="Times New Roman"/>
              </a:rPr>
              <a:t>carcass.</a:t>
            </a:r>
            <a:endParaRPr sz="3200">
              <a:latin typeface="Times New Roman"/>
              <a:cs typeface="Times New Roman"/>
            </a:endParaRPr>
          </a:p>
          <a:p>
            <a:pPr marL="358775" marR="5080" indent="-346710">
              <a:lnSpc>
                <a:spcPct val="100699"/>
              </a:lnSpc>
              <a:spcBef>
                <a:spcPts val="730"/>
              </a:spcBef>
              <a:buFont typeface="Arial MT"/>
              <a:buChar char="•"/>
              <a:tabLst>
                <a:tab pos="358775" algn="l"/>
              </a:tabLst>
            </a:pPr>
            <a:r>
              <a:rPr sz="3200" spc="-10" dirty="0">
                <a:latin typeface="Times New Roman"/>
                <a:cs typeface="Times New Roman"/>
              </a:rPr>
              <a:t>Conduct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visual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inspection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palpation. </a:t>
            </a:r>
            <a:r>
              <a:rPr sz="3200" dirty="0">
                <a:latin typeface="Times New Roman"/>
                <a:cs typeface="Times New Roman"/>
              </a:rPr>
              <a:t>Mastitis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is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-30" dirty="0">
                <a:latin typeface="Times New Roman"/>
                <a:cs typeface="Times New Roman"/>
              </a:rPr>
              <a:t>frequently</a:t>
            </a:r>
            <a:r>
              <a:rPr sz="3200" spc="-10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caused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by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zoonotic </a:t>
            </a:r>
            <a:r>
              <a:rPr sz="3200" dirty="0">
                <a:latin typeface="Times New Roman"/>
                <a:cs typeface="Times New Roman"/>
              </a:rPr>
              <a:t>agents,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so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care</a:t>
            </a:r>
            <a:r>
              <a:rPr sz="3200" spc="-10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must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be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taken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avoid</a:t>
            </a:r>
            <a:r>
              <a:rPr sz="3200" spc="-12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milk </a:t>
            </a:r>
            <a:r>
              <a:rPr sz="3200" spc="-35" dirty="0">
                <a:latin typeface="Times New Roman"/>
                <a:cs typeface="Times New Roman"/>
              </a:rPr>
              <a:t>secretion</a:t>
            </a:r>
            <a:r>
              <a:rPr sz="3200" spc="-10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spillage,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with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possible </a:t>
            </a:r>
            <a:r>
              <a:rPr sz="3200" spc="-20" dirty="0">
                <a:latin typeface="Times New Roman"/>
                <a:cs typeface="Times New Roman"/>
              </a:rPr>
              <a:t>contamination</a:t>
            </a:r>
            <a:r>
              <a:rPr sz="3200" spc="-11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-16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other</a:t>
            </a:r>
            <a:r>
              <a:rPr sz="3200" spc="-1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edible</a:t>
            </a:r>
            <a:r>
              <a:rPr sz="3200" spc="-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tissues.</a:t>
            </a:r>
            <a:r>
              <a:rPr sz="3200" spc="-9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Also, </a:t>
            </a:r>
            <a:r>
              <a:rPr sz="3200" spc="-25" dirty="0">
                <a:latin typeface="Times New Roman"/>
                <a:cs typeface="Times New Roman"/>
              </a:rPr>
              <a:t>tuberculous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lesions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may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be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found</a:t>
            </a:r>
            <a:r>
              <a:rPr sz="3200" spc="-1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udder.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11553" y="304545"/>
            <a:ext cx="612521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470910" algn="l"/>
              </a:tabLst>
            </a:pPr>
            <a:r>
              <a:rPr sz="4400" dirty="0"/>
              <a:t>Examples</a:t>
            </a:r>
            <a:r>
              <a:rPr sz="4400" spc="-60" dirty="0"/>
              <a:t> </a:t>
            </a:r>
            <a:r>
              <a:rPr sz="4400" spc="-25" dirty="0"/>
              <a:t>for</a:t>
            </a:r>
            <a:r>
              <a:rPr sz="4400" dirty="0"/>
              <a:t>	</a:t>
            </a:r>
            <a:r>
              <a:rPr sz="4400" spc="-10" dirty="0"/>
              <a:t>Judgement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016253"/>
            <a:ext cx="7910830" cy="5186045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358775" marR="733425" indent="-346710">
              <a:lnSpc>
                <a:spcPts val="3820"/>
              </a:lnSpc>
              <a:spcBef>
                <a:spcPts val="245"/>
              </a:spcBef>
              <a:buFont typeface="Arial MT"/>
              <a:buChar char="•"/>
              <a:tabLst>
                <a:tab pos="358775" algn="l"/>
                <a:tab pos="2128520" algn="l"/>
                <a:tab pos="4613910" algn="l"/>
              </a:tabLst>
            </a:pPr>
            <a:r>
              <a:rPr sz="3200" dirty="0">
                <a:latin typeface="Times New Roman"/>
                <a:cs typeface="Times New Roman"/>
              </a:rPr>
              <a:t>Some</a:t>
            </a:r>
            <a:r>
              <a:rPr sz="3200" spc="-185" dirty="0">
                <a:latin typeface="Times New Roman"/>
                <a:cs typeface="Times New Roman"/>
              </a:rPr>
              <a:t> </a:t>
            </a:r>
            <a:r>
              <a:rPr sz="3200" spc="-30" dirty="0">
                <a:latin typeface="Times New Roman"/>
                <a:cs typeface="Times New Roman"/>
              </a:rPr>
              <a:t>common</a:t>
            </a:r>
            <a:r>
              <a:rPr sz="3200" spc="-170" dirty="0">
                <a:latin typeface="Times New Roman"/>
                <a:cs typeface="Times New Roman"/>
              </a:rPr>
              <a:t> </a:t>
            </a:r>
            <a:r>
              <a:rPr sz="3200" spc="-30" dirty="0">
                <a:latin typeface="Times New Roman"/>
                <a:cs typeface="Times New Roman"/>
              </a:rPr>
              <a:t>examples</a:t>
            </a:r>
            <a:r>
              <a:rPr sz="3200" spc="-1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include</a:t>
            </a:r>
            <a:r>
              <a:rPr sz="3200" spc="-114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localized </a:t>
            </a:r>
            <a:r>
              <a:rPr sz="3200" spc="-10" dirty="0">
                <a:latin typeface="Times New Roman"/>
                <a:cs typeface="Times New Roman"/>
              </a:rPr>
              <a:t>abscesses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10" dirty="0">
                <a:latin typeface="Times New Roman"/>
                <a:cs typeface="Times New Roman"/>
              </a:rPr>
              <a:t>hydatid</a:t>
            </a:r>
            <a:r>
              <a:rPr sz="3200" spc="-140" dirty="0">
                <a:latin typeface="Times New Roman"/>
                <a:cs typeface="Times New Roman"/>
              </a:rPr>
              <a:t> </a:t>
            </a:r>
            <a:r>
              <a:rPr sz="3200" spc="-50" dirty="0">
                <a:latin typeface="Times New Roman"/>
                <a:cs typeface="Times New Roman"/>
              </a:rPr>
              <a:t>cyst</a:t>
            </a:r>
            <a:r>
              <a:rPr sz="3200" spc="-150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in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10" dirty="0">
                <a:latin typeface="Times New Roman"/>
                <a:cs typeface="Times New Roman"/>
              </a:rPr>
              <a:t>liver</a:t>
            </a:r>
            <a:endParaRPr sz="3200">
              <a:latin typeface="Times New Roman"/>
              <a:cs typeface="Times New Roman"/>
            </a:endParaRPr>
          </a:p>
          <a:p>
            <a:pPr marL="358775" marR="5080" indent="-346710">
              <a:lnSpc>
                <a:spcPct val="100600"/>
              </a:lnSpc>
              <a:spcBef>
                <a:spcPts val="585"/>
              </a:spcBef>
              <a:buChar char="•"/>
              <a:tabLst>
                <a:tab pos="358775" algn="l"/>
                <a:tab pos="450215" algn="l"/>
              </a:tabLst>
            </a:pPr>
            <a:r>
              <a:rPr sz="3200" dirty="0">
                <a:latin typeface="Arial MT"/>
                <a:cs typeface="Arial MT"/>
              </a:rPr>
              <a:t>	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-100" dirty="0">
                <a:latin typeface="Times New Roman"/>
                <a:cs typeface="Times New Roman"/>
              </a:rPr>
              <a:t> </a:t>
            </a:r>
            <a:r>
              <a:rPr sz="3200" spc="-65" dirty="0">
                <a:latin typeface="Times New Roman"/>
                <a:cs typeface="Times New Roman"/>
              </a:rPr>
              <a:t>affected</a:t>
            </a:r>
            <a:r>
              <a:rPr sz="3200" spc="-1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parts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must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be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spc="-45" dirty="0">
                <a:latin typeface="Times New Roman"/>
                <a:cs typeface="Times New Roman"/>
              </a:rPr>
              <a:t>removed</a:t>
            </a:r>
            <a:r>
              <a:rPr sz="3200" spc="-120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and </a:t>
            </a:r>
            <a:r>
              <a:rPr sz="3200" spc="-30" dirty="0">
                <a:latin typeface="Times New Roman"/>
                <a:cs typeface="Times New Roman"/>
              </a:rPr>
              <a:t>condemned</a:t>
            </a:r>
            <a:r>
              <a:rPr sz="3200" spc="-17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(appropriately</a:t>
            </a:r>
            <a:r>
              <a:rPr sz="3200" spc="-1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disposed</a:t>
            </a:r>
            <a:r>
              <a:rPr sz="3200" spc="-130" dirty="0">
                <a:latin typeface="Times New Roman"/>
                <a:cs typeface="Times New Roman"/>
              </a:rPr>
              <a:t> </a:t>
            </a:r>
            <a:r>
              <a:rPr sz="3200" spc="-35" dirty="0">
                <a:latin typeface="Times New Roman"/>
                <a:cs typeface="Times New Roman"/>
              </a:rPr>
              <a:t>of),</a:t>
            </a:r>
            <a:r>
              <a:rPr sz="3200" spc="-16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while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remaining</a:t>
            </a:r>
            <a:r>
              <a:rPr sz="3200" spc="-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healthy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normal</a:t>
            </a:r>
            <a:r>
              <a:rPr sz="3200" spc="-11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tissues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can</a:t>
            </a:r>
            <a:r>
              <a:rPr sz="3200" spc="-1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be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fit </a:t>
            </a:r>
            <a:r>
              <a:rPr sz="3200" spc="-40" dirty="0">
                <a:latin typeface="Times New Roman"/>
                <a:cs typeface="Times New Roman"/>
              </a:rPr>
              <a:t>for</a:t>
            </a:r>
            <a:r>
              <a:rPr sz="3200" spc="-15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humanconsumption.</a:t>
            </a:r>
            <a:endParaRPr sz="3200">
              <a:latin typeface="Times New Roman"/>
              <a:cs typeface="Times New Roman"/>
            </a:endParaRPr>
          </a:p>
          <a:p>
            <a:pPr marL="358775" marR="538480" indent="-346710">
              <a:lnSpc>
                <a:spcPts val="3820"/>
              </a:lnSpc>
              <a:spcBef>
                <a:spcPts val="900"/>
              </a:spcBef>
              <a:buFont typeface="Arial MT"/>
              <a:buChar char="•"/>
              <a:tabLst>
                <a:tab pos="358775" algn="l"/>
              </a:tabLst>
            </a:pPr>
            <a:r>
              <a:rPr sz="3200" spc="-10" dirty="0">
                <a:latin typeface="Times New Roman"/>
                <a:cs typeface="Times New Roman"/>
              </a:rPr>
              <a:t>liver</a:t>
            </a:r>
            <a:r>
              <a:rPr sz="3200" spc="-1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is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unfit</a:t>
            </a:r>
            <a:r>
              <a:rPr sz="3200" spc="-130" dirty="0">
                <a:latin typeface="Times New Roman"/>
                <a:cs typeface="Times New Roman"/>
              </a:rPr>
              <a:t> </a:t>
            </a:r>
            <a:r>
              <a:rPr sz="3200" spc="-45" dirty="0">
                <a:latin typeface="Times New Roman"/>
                <a:cs typeface="Times New Roman"/>
              </a:rPr>
              <a:t>for</a:t>
            </a:r>
            <a:r>
              <a:rPr sz="3200" spc="-15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esthetical</a:t>
            </a:r>
            <a:r>
              <a:rPr sz="3200" spc="-114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reasons,</a:t>
            </a:r>
            <a:r>
              <a:rPr sz="3200" spc="-114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although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disease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is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not</a:t>
            </a:r>
            <a:r>
              <a:rPr sz="3200" spc="-11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transmitted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humans.</a:t>
            </a:r>
            <a:endParaRPr sz="3200">
              <a:latin typeface="Times New Roman"/>
              <a:cs typeface="Times New Roman"/>
            </a:endParaRPr>
          </a:p>
          <a:p>
            <a:pPr marL="358775" marR="127635" indent="-346710">
              <a:lnSpc>
                <a:spcPts val="3820"/>
              </a:lnSpc>
              <a:spcBef>
                <a:spcPts val="725"/>
              </a:spcBef>
              <a:buFont typeface="Arial MT"/>
              <a:buChar char="•"/>
              <a:tabLst>
                <a:tab pos="358775" algn="l"/>
                <a:tab pos="6434455" algn="l"/>
              </a:tabLst>
            </a:pPr>
            <a:r>
              <a:rPr sz="3200" spc="-20" dirty="0">
                <a:latin typeface="Times New Roman"/>
                <a:cs typeface="Times New Roman"/>
              </a:rPr>
              <a:t>Positive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spc="-35" dirty="0">
                <a:latin typeface="Times New Roman"/>
                <a:cs typeface="Times New Roman"/>
              </a:rPr>
              <a:t>identification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-1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viscera</a:t>
            </a:r>
            <a:r>
              <a:rPr sz="3200" dirty="0">
                <a:latin typeface="Times New Roman"/>
                <a:cs typeface="Times New Roman"/>
              </a:rPr>
              <a:t>	must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be </a:t>
            </a:r>
            <a:r>
              <a:rPr sz="3200" dirty="0">
                <a:latin typeface="Times New Roman"/>
                <a:cs typeface="Times New Roman"/>
              </a:rPr>
              <a:t>maintained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until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disposition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has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been</a:t>
            </a:r>
            <a:r>
              <a:rPr sz="3200" spc="254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made.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-17880"/>
            <a:ext cx="8705088" cy="1728037"/>
          </a:xfrm>
          <a:prstGeom prst="rect">
            <a:avLst/>
          </a:prstGeom>
        </p:spPr>
        <p:txBody>
          <a:bodyPr vert="horz" wrap="square" lIns="0" tIns="1040765" rIns="0" bIns="0" rtlCol="0">
            <a:spAutoFit/>
          </a:bodyPr>
          <a:lstStyle/>
          <a:p>
            <a:pPr marL="2818130">
              <a:lnSpc>
                <a:spcPct val="100000"/>
              </a:lnSpc>
              <a:spcBef>
                <a:spcPts val="105"/>
              </a:spcBef>
            </a:pPr>
            <a:r>
              <a:rPr sz="4400" spc="-10" dirty="0"/>
              <a:t>Introduction</a:t>
            </a:r>
            <a:endParaRPr sz="440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2377567"/>
            <a:ext cx="7869555" cy="30594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7505" marR="5080" indent="-345440" algn="just">
              <a:lnSpc>
                <a:spcPct val="100299"/>
              </a:lnSpc>
              <a:spcBef>
                <a:spcPts val="95"/>
              </a:spcBef>
              <a:buSzPct val="123076"/>
              <a:buFont typeface="Arial MT"/>
              <a:buChar char="•"/>
              <a:tabLst>
                <a:tab pos="358775" algn="l"/>
              </a:tabLst>
            </a:pPr>
            <a:r>
              <a:rPr sz="2600" dirty="0">
                <a:latin typeface="Times New Roman"/>
                <a:cs typeface="Times New Roman"/>
              </a:rPr>
              <a:t>Routine</a:t>
            </a:r>
            <a:r>
              <a:rPr sz="2600" spc="25" dirty="0">
                <a:latin typeface="Times New Roman"/>
                <a:cs typeface="Times New Roman"/>
              </a:rPr>
              <a:t> </a:t>
            </a:r>
            <a:r>
              <a:rPr sz="2600" spc="-35" dirty="0">
                <a:latin typeface="Times New Roman"/>
                <a:cs typeface="Times New Roman"/>
              </a:rPr>
              <a:t>post-</a:t>
            </a:r>
            <a:r>
              <a:rPr sz="2600" dirty="0">
                <a:latin typeface="Times New Roman"/>
                <a:cs typeface="Times New Roman"/>
              </a:rPr>
              <a:t>mortem</a:t>
            </a:r>
            <a:r>
              <a:rPr sz="2600" spc="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examination</a:t>
            </a:r>
            <a:r>
              <a:rPr sz="2600" spc="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or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inspection</a:t>
            </a:r>
            <a:r>
              <a:rPr sz="2600" spc="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is</a:t>
            </a:r>
            <a:r>
              <a:rPr sz="2600" spc="5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based 	</a:t>
            </a:r>
            <a:r>
              <a:rPr sz="2600" dirty="0">
                <a:latin typeface="Times New Roman"/>
                <a:cs typeface="Times New Roman"/>
              </a:rPr>
              <a:t>on</a:t>
            </a:r>
            <a:r>
              <a:rPr sz="2600" spc="59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the</a:t>
            </a:r>
            <a:r>
              <a:rPr sz="2600" spc="20" dirty="0">
                <a:latin typeface="Times New Roman"/>
                <a:cs typeface="Times New Roman"/>
              </a:rPr>
              <a:t>  </a:t>
            </a:r>
            <a:r>
              <a:rPr sz="2600" dirty="0">
                <a:latin typeface="Times New Roman"/>
                <a:cs typeface="Times New Roman"/>
              </a:rPr>
              <a:t>examination</a:t>
            </a:r>
            <a:r>
              <a:rPr sz="2600" spc="5" dirty="0">
                <a:latin typeface="Times New Roman"/>
                <a:cs typeface="Times New Roman"/>
              </a:rPr>
              <a:t>  </a:t>
            </a:r>
            <a:r>
              <a:rPr sz="2600" dirty="0">
                <a:latin typeface="Times New Roman"/>
                <a:cs typeface="Times New Roman"/>
              </a:rPr>
              <a:t>of</a:t>
            </a:r>
            <a:r>
              <a:rPr sz="2600" spc="58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heads</a:t>
            </a:r>
            <a:r>
              <a:rPr sz="2600" spc="20" dirty="0">
                <a:latin typeface="Times New Roman"/>
                <a:cs typeface="Times New Roman"/>
              </a:rPr>
              <a:t>  </a:t>
            </a:r>
            <a:r>
              <a:rPr sz="2600" dirty="0">
                <a:latin typeface="Times New Roman"/>
                <a:cs typeface="Times New Roman"/>
              </a:rPr>
              <a:t>and</a:t>
            </a:r>
            <a:r>
              <a:rPr sz="2600" spc="30" dirty="0">
                <a:latin typeface="Times New Roman"/>
                <a:cs typeface="Times New Roman"/>
              </a:rPr>
              <a:t>  </a:t>
            </a:r>
            <a:r>
              <a:rPr sz="2600" dirty="0">
                <a:latin typeface="Times New Roman"/>
                <a:cs typeface="Times New Roman"/>
              </a:rPr>
              <a:t>their</a:t>
            </a:r>
            <a:r>
              <a:rPr sz="2600" spc="5" dirty="0">
                <a:latin typeface="Times New Roman"/>
                <a:cs typeface="Times New Roman"/>
              </a:rPr>
              <a:t>  </a:t>
            </a:r>
            <a:r>
              <a:rPr sz="2600" dirty="0">
                <a:latin typeface="Times New Roman"/>
                <a:cs typeface="Times New Roman"/>
              </a:rPr>
              <a:t>lymph</a:t>
            </a:r>
            <a:r>
              <a:rPr sz="2600" spc="61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nodes, 	</a:t>
            </a:r>
            <a:r>
              <a:rPr sz="2600" dirty="0">
                <a:latin typeface="Times New Roman"/>
                <a:cs typeface="Times New Roman"/>
              </a:rPr>
              <a:t>thoracic</a:t>
            </a:r>
            <a:r>
              <a:rPr sz="2600" spc="27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and</a:t>
            </a:r>
            <a:r>
              <a:rPr sz="2600" spc="3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abdominal</a:t>
            </a:r>
            <a:r>
              <a:rPr sz="2600" spc="3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viscera</a:t>
            </a:r>
            <a:r>
              <a:rPr sz="2600" spc="26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and</a:t>
            </a:r>
            <a:r>
              <a:rPr sz="2600" spc="34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their</a:t>
            </a:r>
            <a:r>
              <a:rPr sz="2600" spc="27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lymph</a:t>
            </a:r>
            <a:r>
              <a:rPr sz="2600" spc="25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nodes, 	</a:t>
            </a:r>
            <a:r>
              <a:rPr sz="2600" dirty="0">
                <a:latin typeface="Times New Roman"/>
                <a:cs typeface="Times New Roman"/>
              </a:rPr>
              <a:t>and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the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35" dirty="0">
                <a:latin typeface="Times New Roman"/>
                <a:cs typeface="Times New Roman"/>
              </a:rPr>
              <a:t>exposed</a:t>
            </a:r>
            <a:r>
              <a:rPr sz="2600" spc="-9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parts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of</a:t>
            </a:r>
            <a:r>
              <a:rPr sz="2600" spc="-11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thecarcass</a:t>
            </a:r>
            <a:r>
              <a:rPr sz="3200" spc="-10" dirty="0"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  <a:p>
            <a:pPr marL="357505" marR="112395" indent="-345440" algn="just">
              <a:lnSpc>
                <a:spcPct val="100600"/>
              </a:lnSpc>
              <a:spcBef>
                <a:spcPts val="1240"/>
              </a:spcBef>
              <a:buSzPct val="123076"/>
              <a:buFont typeface="Arial MT"/>
              <a:buChar char="•"/>
              <a:tabLst>
                <a:tab pos="358775" algn="l"/>
              </a:tabLst>
            </a:pPr>
            <a:r>
              <a:rPr sz="2600" dirty="0">
                <a:latin typeface="Times New Roman"/>
                <a:cs typeface="Times New Roman"/>
              </a:rPr>
              <a:t>The</a:t>
            </a:r>
            <a:r>
              <a:rPr sz="2600" spc="-165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inspection</a:t>
            </a:r>
            <a:r>
              <a:rPr sz="2600" spc="-1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is</a:t>
            </a:r>
            <a:r>
              <a:rPr sz="2600" spc="-16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made</a:t>
            </a:r>
            <a:r>
              <a:rPr sz="2600" spc="-160" dirty="0">
                <a:latin typeface="Times New Roman"/>
                <a:cs typeface="Times New Roman"/>
              </a:rPr>
              <a:t> </a:t>
            </a:r>
            <a:r>
              <a:rPr sz="2600" spc="-240" dirty="0">
                <a:latin typeface="Times New Roman"/>
                <a:cs typeface="Times New Roman"/>
              </a:rPr>
              <a:t>of</a:t>
            </a:r>
            <a:r>
              <a:rPr sz="2600" spc="7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organs</a:t>
            </a:r>
            <a:r>
              <a:rPr sz="2600" spc="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and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body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lymph</a:t>
            </a:r>
            <a:r>
              <a:rPr sz="2600" spc="9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nodes, 	</a:t>
            </a:r>
            <a:r>
              <a:rPr sz="2600" dirty="0">
                <a:latin typeface="Times New Roman"/>
                <a:cs typeface="Times New Roman"/>
              </a:rPr>
              <a:t>when</a:t>
            </a:r>
            <a:r>
              <a:rPr sz="2600" spc="140" dirty="0">
                <a:latin typeface="Times New Roman"/>
                <a:cs typeface="Times New Roman"/>
              </a:rPr>
              <a:t>  </a:t>
            </a:r>
            <a:r>
              <a:rPr sz="2600" dirty="0">
                <a:latin typeface="Times New Roman"/>
                <a:cs typeface="Times New Roman"/>
              </a:rPr>
              <a:t>significant</a:t>
            </a:r>
            <a:r>
              <a:rPr sz="2600" spc="135" dirty="0">
                <a:latin typeface="Times New Roman"/>
                <a:cs typeface="Times New Roman"/>
              </a:rPr>
              <a:t>  </a:t>
            </a:r>
            <a:r>
              <a:rPr sz="2600" dirty="0">
                <a:latin typeface="Times New Roman"/>
                <a:cs typeface="Times New Roman"/>
              </a:rPr>
              <a:t>abnormalities</a:t>
            </a:r>
            <a:r>
              <a:rPr sz="2600" spc="140" dirty="0">
                <a:latin typeface="Times New Roman"/>
                <a:cs typeface="Times New Roman"/>
              </a:rPr>
              <a:t>  </a:t>
            </a:r>
            <a:r>
              <a:rPr sz="2600" dirty="0">
                <a:latin typeface="Times New Roman"/>
                <a:cs typeface="Times New Roman"/>
              </a:rPr>
              <a:t>are</a:t>
            </a:r>
            <a:r>
              <a:rPr sz="2600" spc="150" dirty="0">
                <a:latin typeface="Times New Roman"/>
                <a:cs typeface="Times New Roman"/>
              </a:rPr>
              <a:t>  </a:t>
            </a:r>
            <a:r>
              <a:rPr sz="2600" dirty="0">
                <a:latin typeface="Times New Roman"/>
                <a:cs typeface="Times New Roman"/>
              </a:rPr>
              <a:t>observed</a:t>
            </a:r>
            <a:r>
              <a:rPr sz="2600" spc="110" dirty="0">
                <a:latin typeface="Times New Roman"/>
                <a:cs typeface="Times New Roman"/>
              </a:rPr>
              <a:t>  </a:t>
            </a:r>
            <a:r>
              <a:rPr sz="2600" spc="-10" dirty="0">
                <a:latin typeface="Times New Roman"/>
                <a:cs typeface="Times New Roman"/>
              </a:rPr>
              <a:t>during 	routine</a:t>
            </a:r>
            <a:r>
              <a:rPr sz="2600" spc="-14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examination.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22250" y="660019"/>
            <a:ext cx="5346700" cy="727075"/>
            <a:chOff x="222250" y="660019"/>
            <a:chExt cx="5346700" cy="727075"/>
          </a:xfrm>
        </p:grpSpPr>
        <p:sp>
          <p:nvSpPr>
            <p:cNvPr id="3" name="object 3"/>
            <p:cNvSpPr/>
            <p:nvPr/>
          </p:nvSpPr>
          <p:spPr>
            <a:xfrm>
              <a:off x="228600" y="666369"/>
              <a:ext cx="5334000" cy="701040"/>
            </a:xfrm>
            <a:custGeom>
              <a:avLst/>
              <a:gdLst/>
              <a:ahLst/>
              <a:cxnLst/>
              <a:rect l="l" t="t" r="r" b="b"/>
              <a:pathLst>
                <a:path w="5334000" h="701040">
                  <a:moveTo>
                    <a:pt x="5334000" y="0"/>
                  </a:moveTo>
                  <a:lnTo>
                    <a:pt x="0" y="0"/>
                  </a:lnTo>
                  <a:lnTo>
                    <a:pt x="0" y="701039"/>
                  </a:lnTo>
                  <a:lnTo>
                    <a:pt x="5334000" y="701039"/>
                  </a:lnTo>
                  <a:lnTo>
                    <a:pt x="5334000" y="0"/>
                  </a:lnTo>
                  <a:close/>
                </a:path>
              </a:pathLst>
            </a:custGeom>
            <a:solidFill>
              <a:srgbClr val="4F81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28600" y="660019"/>
              <a:ext cx="5334000" cy="726440"/>
            </a:xfrm>
            <a:custGeom>
              <a:avLst/>
              <a:gdLst/>
              <a:ahLst/>
              <a:cxnLst/>
              <a:rect l="l" t="t" r="r" b="b"/>
              <a:pathLst>
                <a:path w="5334000" h="726440">
                  <a:moveTo>
                    <a:pt x="0" y="0"/>
                  </a:moveTo>
                  <a:lnTo>
                    <a:pt x="0" y="726439"/>
                  </a:lnTo>
                </a:path>
                <a:path w="5334000" h="726440">
                  <a:moveTo>
                    <a:pt x="5334000" y="0"/>
                  </a:moveTo>
                  <a:lnTo>
                    <a:pt x="5334000" y="726439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22250" y="660019"/>
              <a:ext cx="5346700" cy="12700"/>
            </a:xfrm>
            <a:custGeom>
              <a:avLst/>
              <a:gdLst/>
              <a:ahLst/>
              <a:cxnLst/>
              <a:rect l="l" t="t" r="r" b="b"/>
              <a:pathLst>
                <a:path w="5346700" h="12700">
                  <a:moveTo>
                    <a:pt x="5346700" y="0"/>
                  </a:moveTo>
                  <a:lnTo>
                    <a:pt x="0" y="0"/>
                  </a:lnTo>
                  <a:lnTo>
                    <a:pt x="0" y="12700"/>
                  </a:lnTo>
                  <a:lnTo>
                    <a:pt x="5346700" y="12700"/>
                  </a:lnTo>
                  <a:lnTo>
                    <a:pt x="53467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22250" y="1368044"/>
              <a:ext cx="5346700" cy="0"/>
            </a:xfrm>
            <a:custGeom>
              <a:avLst/>
              <a:gdLst/>
              <a:ahLst/>
              <a:cxnLst/>
              <a:rect l="l" t="t" r="r" b="b"/>
              <a:pathLst>
                <a:path w="5346700">
                  <a:moveTo>
                    <a:pt x="0" y="0"/>
                  </a:moveTo>
                  <a:lnTo>
                    <a:pt x="5346700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34950" y="662686"/>
            <a:ext cx="53213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4455">
              <a:lnSpc>
                <a:spcPct val="100000"/>
              </a:lnSpc>
              <a:spcBef>
                <a:spcPts val="95"/>
              </a:spcBef>
            </a:pPr>
            <a:r>
              <a:rPr sz="4000" dirty="0">
                <a:solidFill>
                  <a:srgbClr val="FFFFFF"/>
                </a:solidFill>
                <a:latin typeface="Arial"/>
                <a:cs typeface="Arial"/>
              </a:rPr>
              <a:t>Inspection</a:t>
            </a:r>
            <a:r>
              <a:rPr sz="40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40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spc="-10" dirty="0">
                <a:solidFill>
                  <a:srgbClr val="FFFFFF"/>
                </a:solidFill>
                <a:latin typeface="Arial"/>
                <a:cs typeface="Arial"/>
              </a:rPr>
              <a:t>kidneys</a:t>
            </a:r>
            <a:endParaRPr sz="4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5940" y="1316482"/>
            <a:ext cx="5038090" cy="491807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600"/>
              </a:lnSpc>
              <a:spcBef>
                <a:spcPts val="80"/>
              </a:spcBef>
            </a:pPr>
            <a:r>
              <a:rPr sz="3200" dirty="0">
                <a:latin typeface="Times New Roman"/>
                <a:cs typeface="Times New Roman"/>
              </a:rPr>
              <a:t>Kidneys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normally</a:t>
            </a:r>
            <a:r>
              <a:rPr sz="3200" spc="-10" dirty="0">
                <a:latin typeface="Times New Roman"/>
                <a:cs typeface="Times New Roman"/>
              </a:rPr>
              <a:t> remain </a:t>
            </a:r>
            <a:r>
              <a:rPr sz="3200" dirty="0">
                <a:latin typeface="Times New Roman"/>
                <a:cs typeface="Times New Roman"/>
              </a:rPr>
              <a:t>attached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carcass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for </a:t>
            </a:r>
            <a:r>
              <a:rPr sz="3200" dirty="0">
                <a:latin typeface="Times New Roman"/>
                <a:cs typeface="Times New Roman"/>
              </a:rPr>
              <a:t>inspection,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which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is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conducted </a:t>
            </a:r>
            <a:r>
              <a:rPr sz="3200" dirty="0">
                <a:latin typeface="Times New Roman"/>
                <a:cs typeface="Times New Roman"/>
              </a:rPr>
              <a:t>by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visual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inspection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and </a:t>
            </a:r>
            <a:r>
              <a:rPr sz="3200" spc="-10" dirty="0">
                <a:latin typeface="Times New Roman"/>
                <a:cs typeface="Times New Roman"/>
              </a:rPr>
              <a:t>palpation.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3200">
              <a:latin typeface="Times New Roman"/>
              <a:cs typeface="Times New Roman"/>
            </a:endParaRPr>
          </a:p>
          <a:p>
            <a:pPr marL="12700" marR="623570">
              <a:lnSpc>
                <a:spcPct val="100800"/>
              </a:lnSpc>
            </a:pPr>
            <a:r>
              <a:rPr sz="3200" dirty="0">
                <a:latin typeface="Times New Roman"/>
                <a:cs typeface="Times New Roman"/>
              </a:rPr>
              <a:t>Only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if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any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abnormality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is </a:t>
            </a:r>
            <a:r>
              <a:rPr sz="3200" spc="-30" dirty="0">
                <a:latin typeface="Times New Roman"/>
                <a:cs typeface="Times New Roman"/>
              </a:rPr>
              <a:t>detected</a:t>
            </a:r>
            <a:r>
              <a:rPr sz="3200" spc="-1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should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renal lymph</a:t>
            </a:r>
            <a:r>
              <a:rPr sz="3200" spc="-14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nodes</a:t>
            </a:r>
            <a:r>
              <a:rPr sz="3200" spc="-1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be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cut</a:t>
            </a:r>
            <a:r>
              <a:rPr sz="3200" spc="-12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open</a:t>
            </a:r>
            <a:r>
              <a:rPr sz="3200" spc="-150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to </a:t>
            </a:r>
            <a:r>
              <a:rPr sz="3200" dirty="0">
                <a:latin typeface="Times New Roman"/>
                <a:cs typeface="Times New Roman"/>
              </a:rPr>
              <a:t>detect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nephritis.</a:t>
            </a:r>
            <a:endParaRPr sz="3200">
              <a:latin typeface="Times New Roman"/>
              <a:cs typeface="Times New Roman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82334" y="1276603"/>
            <a:ext cx="3160014" cy="1691005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62650" y="4248403"/>
            <a:ext cx="3180715" cy="20824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47546" y="43687"/>
            <a:ext cx="411734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Inspection</a:t>
            </a:r>
            <a:r>
              <a:rPr sz="4000" spc="-105" dirty="0"/>
              <a:t> </a:t>
            </a:r>
            <a:r>
              <a:rPr sz="4000" dirty="0"/>
              <a:t>of</a:t>
            </a:r>
            <a:r>
              <a:rPr sz="4000" spc="-75" dirty="0"/>
              <a:t> </a:t>
            </a:r>
            <a:r>
              <a:rPr sz="4000" spc="-10" dirty="0"/>
              <a:t>lungs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383540" y="1007109"/>
            <a:ext cx="7680959" cy="418211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65100" marR="2306955" indent="325755">
              <a:lnSpc>
                <a:spcPct val="100400"/>
              </a:lnSpc>
              <a:spcBef>
                <a:spcPts val="85"/>
              </a:spcBef>
              <a:buAutoNum type="arabicPlain"/>
              <a:tabLst>
                <a:tab pos="490855" algn="l"/>
                <a:tab pos="4476750" algn="l"/>
              </a:tabLst>
            </a:pPr>
            <a:r>
              <a:rPr sz="2400" b="1" spc="-60" dirty="0">
                <a:latin typeface="Times New Roman"/>
                <a:cs typeface="Times New Roman"/>
              </a:rPr>
              <a:t>Visual</a:t>
            </a:r>
            <a:r>
              <a:rPr sz="2400" b="1" spc="-10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inspection</a:t>
            </a:r>
            <a:r>
              <a:rPr sz="2400" b="1" spc="-5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for</a:t>
            </a:r>
            <a:r>
              <a:rPr sz="2400" b="1" spc="-5" dirty="0">
                <a:latin typeface="Times New Roman"/>
                <a:cs typeface="Times New Roman"/>
              </a:rPr>
              <a:t> </a:t>
            </a:r>
            <a:r>
              <a:rPr sz="2400" b="1" spc="-45" dirty="0">
                <a:latin typeface="Times New Roman"/>
                <a:cs typeface="Times New Roman"/>
              </a:rPr>
              <a:t>pneumonia,</a:t>
            </a:r>
            <a:r>
              <a:rPr sz="2400" b="1" spc="-9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cysts </a:t>
            </a:r>
            <a:r>
              <a:rPr sz="2400" b="1" dirty="0">
                <a:latin typeface="Times New Roman"/>
                <a:cs typeface="Times New Roman"/>
              </a:rPr>
              <a:t>(e.g.</a:t>
            </a:r>
            <a:r>
              <a:rPr sz="2400" b="1" spc="-50" dirty="0">
                <a:latin typeface="Times New Roman"/>
                <a:cs typeface="Times New Roman"/>
              </a:rPr>
              <a:t> </a:t>
            </a:r>
            <a:r>
              <a:rPr sz="2400" b="1" spc="-25" dirty="0">
                <a:latin typeface="Times New Roman"/>
                <a:cs typeface="Times New Roman"/>
              </a:rPr>
              <a:t>hydatid),</a:t>
            </a:r>
            <a:r>
              <a:rPr sz="2400" b="1" spc="-10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abscesses,</a:t>
            </a:r>
            <a:r>
              <a:rPr sz="2400" b="1" spc="-5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tumors,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2400" b="1" spc="-20" dirty="0">
                <a:latin typeface="Times New Roman"/>
                <a:cs typeface="Times New Roman"/>
              </a:rPr>
              <a:t>etc.</a:t>
            </a:r>
            <a:endParaRPr sz="2400">
              <a:latin typeface="Times New Roman"/>
              <a:cs typeface="Times New Roman"/>
            </a:endParaRPr>
          </a:p>
          <a:p>
            <a:pPr marL="165100" marR="2657475" indent="325755">
              <a:lnSpc>
                <a:spcPct val="100000"/>
              </a:lnSpc>
              <a:spcBef>
                <a:spcPts val="565"/>
              </a:spcBef>
              <a:buAutoNum type="arabicPlain"/>
              <a:tabLst>
                <a:tab pos="490855" algn="l"/>
              </a:tabLst>
            </a:pPr>
            <a:r>
              <a:rPr sz="2400" b="1" spc="-25" dirty="0">
                <a:latin typeface="Times New Roman"/>
                <a:cs typeface="Times New Roman"/>
              </a:rPr>
              <a:t>palpation</a:t>
            </a:r>
            <a:r>
              <a:rPr sz="2400" b="1" spc="-1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to</a:t>
            </a:r>
            <a:r>
              <a:rPr sz="2400" b="1" spc="-5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detect</a:t>
            </a:r>
            <a:r>
              <a:rPr sz="2400" b="1" spc="-60" dirty="0">
                <a:latin typeface="Times New Roman"/>
                <a:cs typeface="Times New Roman"/>
              </a:rPr>
              <a:t> </a:t>
            </a:r>
            <a:r>
              <a:rPr sz="2400" b="1" spc="-45" dirty="0">
                <a:latin typeface="Times New Roman"/>
                <a:cs typeface="Times New Roman"/>
              </a:rPr>
              <a:t>any</a:t>
            </a:r>
            <a:r>
              <a:rPr sz="2400" b="1" spc="-11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of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the</a:t>
            </a:r>
            <a:r>
              <a:rPr sz="2400" b="1" spc="-8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above </a:t>
            </a:r>
            <a:r>
              <a:rPr sz="2400" b="1" spc="-30" dirty="0">
                <a:latin typeface="Times New Roman"/>
                <a:cs typeface="Times New Roman"/>
              </a:rPr>
              <a:t>within</a:t>
            </a:r>
            <a:r>
              <a:rPr sz="2400" b="1" spc="-9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deeper</a:t>
            </a:r>
            <a:r>
              <a:rPr sz="2400" b="1" spc="17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tissue.</a:t>
            </a:r>
            <a:endParaRPr sz="2400">
              <a:latin typeface="Times New Roman"/>
              <a:cs typeface="Times New Roman"/>
            </a:endParaRPr>
          </a:p>
          <a:p>
            <a:pPr marL="88900">
              <a:lnSpc>
                <a:spcPct val="100000"/>
              </a:lnSpc>
              <a:spcBef>
                <a:spcPts val="2210"/>
              </a:spcBef>
            </a:pPr>
            <a:r>
              <a:rPr sz="2400" b="1" dirty="0">
                <a:latin typeface="Times New Roman"/>
                <a:cs typeface="Times New Roman"/>
              </a:rPr>
              <a:t>Incision</a:t>
            </a:r>
            <a:r>
              <a:rPr sz="2400" b="1" spc="-4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and</a:t>
            </a:r>
            <a:r>
              <a:rPr sz="2400" b="1" spc="-4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examination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of</a:t>
            </a:r>
            <a:r>
              <a:rPr sz="2400" b="1" spc="-4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bronchial,</a:t>
            </a:r>
            <a:endParaRPr sz="2400">
              <a:latin typeface="Times New Roman"/>
              <a:cs typeface="Times New Roman"/>
            </a:endParaRPr>
          </a:p>
          <a:p>
            <a:pPr marL="88900" marR="24765" indent="71120">
              <a:lnSpc>
                <a:spcPts val="2860"/>
              </a:lnSpc>
              <a:spcBef>
                <a:spcPts val="680"/>
              </a:spcBef>
            </a:pPr>
            <a:r>
              <a:rPr sz="2400" b="1" spc="-40" dirty="0">
                <a:latin typeface="Times New Roman"/>
                <a:cs typeface="Times New Roman"/>
              </a:rPr>
              <a:t>mediastinal</a:t>
            </a:r>
            <a:r>
              <a:rPr sz="2400" b="1" spc="-110" dirty="0">
                <a:latin typeface="Times New Roman"/>
                <a:cs typeface="Times New Roman"/>
              </a:rPr>
              <a:t> </a:t>
            </a:r>
            <a:r>
              <a:rPr sz="2400" b="1" spc="-50" dirty="0">
                <a:latin typeface="Times New Roman"/>
                <a:cs typeface="Times New Roman"/>
              </a:rPr>
              <a:t>pairs</a:t>
            </a:r>
            <a:r>
              <a:rPr sz="2400" b="1" spc="-10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of</a:t>
            </a:r>
            <a:r>
              <a:rPr sz="2400" b="1" spc="-70" dirty="0">
                <a:latin typeface="Times New Roman"/>
                <a:cs typeface="Times New Roman"/>
              </a:rPr>
              <a:t> </a:t>
            </a:r>
            <a:r>
              <a:rPr sz="2400" b="1" spc="-35" dirty="0">
                <a:latin typeface="Times New Roman"/>
                <a:cs typeface="Times New Roman"/>
              </a:rPr>
              <a:t>lymph</a:t>
            </a:r>
            <a:r>
              <a:rPr sz="2400" b="1" spc="-10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nodes</a:t>
            </a:r>
            <a:r>
              <a:rPr sz="2400" b="1" spc="-7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(note:</a:t>
            </a:r>
            <a:r>
              <a:rPr sz="2400" b="1" spc="-65" dirty="0">
                <a:latin typeface="Times New Roman"/>
                <a:cs typeface="Times New Roman"/>
              </a:rPr>
              <a:t> </a:t>
            </a:r>
            <a:r>
              <a:rPr sz="2400" b="1" spc="-40" dirty="0">
                <a:latin typeface="Times New Roman"/>
                <a:cs typeface="Times New Roman"/>
              </a:rPr>
              <a:t>tuberculosis</a:t>
            </a:r>
            <a:r>
              <a:rPr sz="2400" b="1" spc="-105" dirty="0">
                <a:latin typeface="Times New Roman"/>
                <a:cs typeface="Times New Roman"/>
              </a:rPr>
              <a:t> </a:t>
            </a:r>
            <a:r>
              <a:rPr sz="2400" b="1" spc="-20" dirty="0">
                <a:latin typeface="Times New Roman"/>
                <a:cs typeface="Times New Roman"/>
              </a:rPr>
              <a:t>can</a:t>
            </a:r>
            <a:r>
              <a:rPr sz="2400" b="1" spc="-105" dirty="0">
                <a:latin typeface="Times New Roman"/>
                <a:cs typeface="Times New Roman"/>
              </a:rPr>
              <a:t> </a:t>
            </a:r>
            <a:r>
              <a:rPr sz="2400" b="1" spc="-25" dirty="0">
                <a:latin typeface="Times New Roman"/>
                <a:cs typeface="Times New Roman"/>
              </a:rPr>
              <a:t>be </a:t>
            </a:r>
            <a:r>
              <a:rPr sz="2400" b="1" spc="-20" dirty="0">
                <a:latin typeface="Times New Roman"/>
                <a:cs typeface="Times New Roman"/>
              </a:rPr>
              <a:t>diagnosed</a:t>
            </a:r>
            <a:r>
              <a:rPr sz="2400" b="1" spc="-8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in</a:t>
            </a:r>
            <a:r>
              <a:rPr sz="2400" b="1" spc="-6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these</a:t>
            </a:r>
            <a:r>
              <a:rPr sz="2400" b="1" spc="-70" dirty="0">
                <a:latin typeface="Times New Roman"/>
                <a:cs typeface="Times New Roman"/>
              </a:rPr>
              <a:t> </a:t>
            </a:r>
            <a:r>
              <a:rPr sz="2400" b="1" spc="-45" dirty="0">
                <a:latin typeface="Times New Roman"/>
                <a:cs typeface="Times New Roman"/>
              </a:rPr>
              <a:t>lymph</a:t>
            </a:r>
            <a:r>
              <a:rPr sz="2400" b="1" spc="-10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nodes).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60"/>
              </a:spcBef>
            </a:pPr>
            <a:endParaRPr sz="2400">
              <a:latin typeface="Times New Roman"/>
              <a:cs typeface="Times New Roman"/>
            </a:endParaRPr>
          </a:p>
          <a:p>
            <a:pPr marL="234950" marR="5080" indent="-222885">
              <a:lnSpc>
                <a:spcPts val="2860"/>
              </a:lnSpc>
              <a:buFont typeface="Arial MT"/>
              <a:buChar char="•"/>
              <a:tabLst>
                <a:tab pos="358140" algn="l"/>
              </a:tabLst>
            </a:pPr>
            <a:r>
              <a:rPr sz="2400" spc="-50" dirty="0">
                <a:latin typeface="Times New Roman"/>
                <a:cs typeface="Times New Roman"/>
              </a:rPr>
              <a:t>Incision</a:t>
            </a:r>
            <a:r>
              <a:rPr sz="2400" spc="-1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open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trachea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40" dirty="0">
                <a:latin typeface="Times New Roman"/>
                <a:cs typeface="Times New Roman"/>
              </a:rPr>
              <a:t>lower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foreign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contents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(food, 	</a:t>
            </a:r>
            <a:r>
              <a:rPr sz="2400" spc="-35" dirty="0">
                <a:latin typeface="Times New Roman"/>
                <a:cs typeface="Times New Roman"/>
              </a:rPr>
              <a:t>parasites,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blood,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etc.)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 </a:t>
            </a:r>
            <a:r>
              <a:rPr sz="2400" spc="-45" dirty="0">
                <a:latin typeface="Times New Roman"/>
                <a:cs typeface="Times New Roman"/>
              </a:rPr>
              <a:t>partially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spc="-55" dirty="0">
                <a:latin typeface="Times New Roman"/>
                <a:cs typeface="Times New Roman"/>
              </a:rPr>
              <a:t>swallowed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food.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73165" y="151764"/>
            <a:ext cx="2870200" cy="19808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19202" rIns="0" bIns="0" rtlCol="0">
            <a:spAutoFit/>
          </a:bodyPr>
          <a:lstStyle/>
          <a:p>
            <a:pPr marL="467359" marR="5080" indent="121920">
              <a:lnSpc>
                <a:spcPct val="100600"/>
              </a:lnSpc>
              <a:spcBef>
                <a:spcPts val="80"/>
              </a:spcBef>
            </a:pPr>
            <a:r>
              <a:rPr sz="3200" b="0" dirty="0">
                <a:latin typeface="Times New Roman"/>
                <a:cs typeface="Times New Roman"/>
              </a:rPr>
              <a:t>Lung</a:t>
            </a:r>
            <a:r>
              <a:rPr sz="3200" b="0" spc="-30" dirty="0">
                <a:latin typeface="Times New Roman"/>
                <a:cs typeface="Times New Roman"/>
              </a:rPr>
              <a:t> </a:t>
            </a:r>
            <a:r>
              <a:rPr sz="3200" b="0" dirty="0">
                <a:latin typeface="Times New Roman"/>
                <a:cs typeface="Times New Roman"/>
              </a:rPr>
              <a:t>inspection</a:t>
            </a:r>
            <a:r>
              <a:rPr sz="3200" b="0" spc="-25" dirty="0">
                <a:latin typeface="Times New Roman"/>
                <a:cs typeface="Times New Roman"/>
              </a:rPr>
              <a:t> </a:t>
            </a:r>
            <a:r>
              <a:rPr sz="3200" b="0" dirty="0">
                <a:latin typeface="Times New Roman"/>
                <a:cs typeface="Times New Roman"/>
              </a:rPr>
              <a:t>in</a:t>
            </a:r>
            <a:r>
              <a:rPr sz="3200" b="0" spc="-25" dirty="0">
                <a:latin typeface="Times New Roman"/>
                <a:cs typeface="Times New Roman"/>
              </a:rPr>
              <a:t> </a:t>
            </a:r>
            <a:r>
              <a:rPr sz="3200" b="0" dirty="0">
                <a:latin typeface="Times New Roman"/>
                <a:cs typeface="Times New Roman"/>
              </a:rPr>
              <a:t>buffalo</a:t>
            </a:r>
            <a:r>
              <a:rPr sz="3200" b="0" spc="-20" dirty="0">
                <a:latin typeface="Times New Roman"/>
                <a:cs typeface="Times New Roman"/>
              </a:rPr>
              <a:t> </a:t>
            </a:r>
            <a:r>
              <a:rPr sz="3200" b="0" dirty="0">
                <a:latin typeface="Times New Roman"/>
                <a:cs typeface="Times New Roman"/>
              </a:rPr>
              <a:t>-</a:t>
            </a:r>
            <a:r>
              <a:rPr sz="3200" b="0" spc="-25" dirty="0">
                <a:latin typeface="Times New Roman"/>
                <a:cs typeface="Times New Roman"/>
              </a:rPr>
              <a:t> </a:t>
            </a:r>
            <a:r>
              <a:rPr sz="3200" b="0" dirty="0">
                <a:latin typeface="Times New Roman"/>
                <a:cs typeface="Times New Roman"/>
              </a:rPr>
              <a:t>Open</a:t>
            </a:r>
            <a:r>
              <a:rPr sz="3200" b="0" spc="-25" dirty="0">
                <a:latin typeface="Times New Roman"/>
                <a:cs typeface="Times New Roman"/>
              </a:rPr>
              <a:t> </a:t>
            </a:r>
            <a:r>
              <a:rPr sz="3200" b="0" dirty="0">
                <a:latin typeface="Times New Roman"/>
                <a:cs typeface="Times New Roman"/>
              </a:rPr>
              <a:t>trachea</a:t>
            </a:r>
            <a:r>
              <a:rPr sz="3200" b="0" spc="-25" dirty="0">
                <a:latin typeface="Times New Roman"/>
                <a:cs typeface="Times New Roman"/>
              </a:rPr>
              <a:t> and </a:t>
            </a:r>
            <a:r>
              <a:rPr sz="3200" b="0" dirty="0">
                <a:latin typeface="Times New Roman"/>
                <a:cs typeface="Times New Roman"/>
              </a:rPr>
              <a:t>incised</a:t>
            </a:r>
            <a:r>
              <a:rPr sz="3200" b="0" spc="-30" dirty="0">
                <a:latin typeface="Times New Roman"/>
                <a:cs typeface="Times New Roman"/>
              </a:rPr>
              <a:t> </a:t>
            </a:r>
            <a:r>
              <a:rPr sz="3200" b="0" dirty="0">
                <a:latin typeface="Times New Roman"/>
                <a:cs typeface="Times New Roman"/>
              </a:rPr>
              <a:t>bronchial</a:t>
            </a:r>
            <a:r>
              <a:rPr sz="3200" b="0" spc="-40" dirty="0">
                <a:latin typeface="Times New Roman"/>
                <a:cs typeface="Times New Roman"/>
              </a:rPr>
              <a:t> </a:t>
            </a:r>
            <a:r>
              <a:rPr sz="3200" b="0" dirty="0">
                <a:latin typeface="Times New Roman"/>
                <a:cs typeface="Times New Roman"/>
              </a:rPr>
              <a:t>and</a:t>
            </a:r>
            <a:r>
              <a:rPr sz="3200" b="0" spc="-30" dirty="0">
                <a:latin typeface="Times New Roman"/>
                <a:cs typeface="Times New Roman"/>
              </a:rPr>
              <a:t> </a:t>
            </a:r>
            <a:r>
              <a:rPr sz="3200" b="0" dirty="0">
                <a:latin typeface="Times New Roman"/>
                <a:cs typeface="Times New Roman"/>
              </a:rPr>
              <a:t>mediastinal</a:t>
            </a:r>
            <a:r>
              <a:rPr sz="3200" b="0" spc="-25" dirty="0">
                <a:latin typeface="Times New Roman"/>
                <a:cs typeface="Times New Roman"/>
              </a:rPr>
              <a:t> </a:t>
            </a:r>
            <a:r>
              <a:rPr sz="3200" b="0" dirty="0">
                <a:latin typeface="Times New Roman"/>
                <a:cs typeface="Times New Roman"/>
              </a:rPr>
              <a:t>lymph</a:t>
            </a:r>
            <a:r>
              <a:rPr sz="3200" b="0" spc="-40" dirty="0">
                <a:latin typeface="Times New Roman"/>
                <a:cs typeface="Times New Roman"/>
              </a:rPr>
              <a:t> </a:t>
            </a:r>
            <a:r>
              <a:rPr sz="3200" b="0" spc="-10" dirty="0">
                <a:latin typeface="Times New Roman"/>
                <a:cs typeface="Times New Roman"/>
              </a:rPr>
              <a:t>nodes.</a:t>
            </a:r>
            <a:endParaRPr sz="3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19200" y="1904631"/>
            <a:ext cx="6514973" cy="44627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7556" y="127507"/>
            <a:ext cx="452818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dirty="0"/>
              <a:t>Inspection of</a:t>
            </a:r>
            <a:r>
              <a:rPr sz="4400" spc="-25" dirty="0"/>
              <a:t> </a:t>
            </a:r>
            <a:r>
              <a:rPr sz="4400" spc="-10" dirty="0"/>
              <a:t>heart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60321"/>
            <a:ext cx="4977130" cy="4255770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286385" marR="1518285" indent="-274320">
              <a:lnSpc>
                <a:spcPts val="3160"/>
              </a:lnSpc>
              <a:spcBef>
                <a:spcPts val="620"/>
              </a:spcBef>
              <a:buFont typeface="Arial MT"/>
              <a:buChar char="•"/>
              <a:tabLst>
                <a:tab pos="358775" algn="l"/>
              </a:tabLst>
            </a:pPr>
            <a:r>
              <a:rPr sz="3050" spc="-10" dirty="0">
                <a:latin typeface="Times New Roman"/>
                <a:cs typeface="Times New Roman"/>
              </a:rPr>
              <a:t>Visual</a:t>
            </a:r>
            <a:r>
              <a:rPr sz="3050" spc="-85" dirty="0">
                <a:latin typeface="Times New Roman"/>
                <a:cs typeface="Times New Roman"/>
              </a:rPr>
              <a:t> </a:t>
            </a:r>
            <a:r>
              <a:rPr sz="3050" spc="-20" dirty="0">
                <a:latin typeface="Times New Roman"/>
                <a:cs typeface="Times New Roman"/>
              </a:rPr>
              <a:t>inspection</a:t>
            </a:r>
            <a:r>
              <a:rPr sz="3050" spc="-370" dirty="0">
                <a:latin typeface="Times New Roman"/>
                <a:cs typeface="Times New Roman"/>
              </a:rPr>
              <a:t> </a:t>
            </a:r>
            <a:r>
              <a:rPr sz="3050" spc="-25" dirty="0">
                <a:latin typeface="Times New Roman"/>
                <a:cs typeface="Times New Roman"/>
              </a:rPr>
              <a:t>for 	</a:t>
            </a:r>
            <a:r>
              <a:rPr sz="3050" spc="-10" dirty="0">
                <a:latin typeface="Times New Roman"/>
                <a:cs typeface="Times New Roman"/>
              </a:rPr>
              <a:t>pericarditis;</a:t>
            </a:r>
            <a:endParaRPr sz="3050">
              <a:latin typeface="Times New Roman"/>
              <a:cs typeface="Times New Roman"/>
            </a:endParaRPr>
          </a:p>
          <a:p>
            <a:pPr marL="235585" marR="5080" indent="-223520">
              <a:lnSpc>
                <a:spcPct val="87900"/>
              </a:lnSpc>
              <a:spcBef>
                <a:spcPts val="730"/>
              </a:spcBef>
              <a:buChar char="•"/>
              <a:tabLst>
                <a:tab pos="358775" algn="l"/>
              </a:tabLst>
            </a:pPr>
            <a:r>
              <a:rPr sz="3050" dirty="0">
                <a:latin typeface="Times New Roman"/>
                <a:cs typeface="Times New Roman"/>
              </a:rPr>
              <a:t>opening</a:t>
            </a:r>
            <a:r>
              <a:rPr sz="3050" spc="-45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of</a:t>
            </a:r>
            <a:r>
              <a:rPr sz="3050" spc="-110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pericardial</a:t>
            </a:r>
            <a:r>
              <a:rPr sz="3050" spc="-50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sac</a:t>
            </a:r>
            <a:r>
              <a:rPr sz="3050" spc="-40" dirty="0">
                <a:latin typeface="Times New Roman"/>
                <a:cs typeface="Times New Roman"/>
              </a:rPr>
              <a:t> </a:t>
            </a:r>
            <a:r>
              <a:rPr sz="3050" spc="-25" dirty="0">
                <a:latin typeface="Times New Roman"/>
                <a:cs typeface="Times New Roman"/>
              </a:rPr>
              <a:t>to 	</a:t>
            </a:r>
            <a:r>
              <a:rPr sz="3050" dirty="0">
                <a:latin typeface="Times New Roman"/>
                <a:cs typeface="Times New Roman"/>
              </a:rPr>
              <a:t>examine</a:t>
            </a:r>
            <a:r>
              <a:rPr sz="3050" spc="-50" dirty="0">
                <a:latin typeface="Times New Roman"/>
                <a:cs typeface="Times New Roman"/>
              </a:rPr>
              <a:t> </a:t>
            </a:r>
            <a:r>
              <a:rPr sz="3050" spc="-10" dirty="0">
                <a:latin typeface="Times New Roman"/>
                <a:cs typeface="Times New Roman"/>
              </a:rPr>
              <a:t>for</a:t>
            </a:r>
            <a:r>
              <a:rPr sz="3050" spc="-110" dirty="0">
                <a:latin typeface="Times New Roman"/>
                <a:cs typeface="Times New Roman"/>
              </a:rPr>
              <a:t> </a:t>
            </a:r>
            <a:r>
              <a:rPr sz="3050" spc="-30" dirty="0">
                <a:latin typeface="Times New Roman"/>
                <a:cs typeface="Times New Roman"/>
              </a:rPr>
              <a:t>abnormal</a:t>
            </a:r>
            <a:r>
              <a:rPr sz="3050" spc="-170" dirty="0">
                <a:latin typeface="Times New Roman"/>
                <a:cs typeface="Times New Roman"/>
              </a:rPr>
              <a:t> </a:t>
            </a:r>
            <a:r>
              <a:rPr sz="3050" spc="-10" dirty="0">
                <a:latin typeface="Times New Roman"/>
                <a:cs typeface="Times New Roman"/>
              </a:rPr>
              <a:t>amount 	</a:t>
            </a:r>
            <a:r>
              <a:rPr sz="3050" dirty="0">
                <a:latin typeface="Times New Roman"/>
                <a:cs typeface="Times New Roman"/>
              </a:rPr>
              <a:t>or</a:t>
            </a:r>
            <a:r>
              <a:rPr sz="3050" spc="-114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appearance</a:t>
            </a:r>
            <a:r>
              <a:rPr sz="3050" spc="-20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of</a:t>
            </a:r>
            <a:r>
              <a:rPr sz="3050" spc="-114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the</a:t>
            </a:r>
            <a:r>
              <a:rPr sz="3050" spc="-40" dirty="0">
                <a:latin typeface="Times New Roman"/>
                <a:cs typeface="Times New Roman"/>
              </a:rPr>
              <a:t> </a:t>
            </a:r>
            <a:r>
              <a:rPr sz="3050" spc="-10" dirty="0">
                <a:latin typeface="Times New Roman"/>
                <a:cs typeface="Times New Roman"/>
              </a:rPr>
              <a:t>liquid; 	</a:t>
            </a:r>
            <a:r>
              <a:rPr sz="3050" dirty="0">
                <a:latin typeface="Times New Roman"/>
                <a:cs typeface="Times New Roman"/>
              </a:rPr>
              <a:t>and</a:t>
            </a:r>
            <a:r>
              <a:rPr sz="3050" spc="-65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incisions</a:t>
            </a:r>
            <a:r>
              <a:rPr sz="3050" spc="-45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to</a:t>
            </a:r>
            <a:r>
              <a:rPr sz="3050" spc="-35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open</a:t>
            </a:r>
            <a:r>
              <a:rPr sz="3050" spc="-95" dirty="0">
                <a:latin typeface="Times New Roman"/>
                <a:cs typeface="Times New Roman"/>
              </a:rPr>
              <a:t> </a:t>
            </a:r>
            <a:r>
              <a:rPr sz="3050" spc="-25" dirty="0">
                <a:latin typeface="Times New Roman"/>
                <a:cs typeface="Times New Roman"/>
              </a:rPr>
              <a:t>all 	</a:t>
            </a:r>
            <a:r>
              <a:rPr sz="3050" dirty="0">
                <a:latin typeface="Times New Roman"/>
                <a:cs typeface="Times New Roman"/>
              </a:rPr>
              <a:t>chambers</a:t>
            </a:r>
            <a:r>
              <a:rPr sz="3050" spc="-114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to</a:t>
            </a:r>
            <a:r>
              <a:rPr sz="3050" spc="-55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examine</a:t>
            </a:r>
            <a:r>
              <a:rPr sz="3050" spc="-75" dirty="0">
                <a:latin typeface="Times New Roman"/>
                <a:cs typeface="Times New Roman"/>
              </a:rPr>
              <a:t> </a:t>
            </a:r>
            <a:r>
              <a:rPr sz="3050" spc="-25" dirty="0">
                <a:latin typeface="Times New Roman"/>
                <a:cs typeface="Times New Roman"/>
              </a:rPr>
              <a:t>for 	</a:t>
            </a:r>
            <a:r>
              <a:rPr sz="3050" dirty="0">
                <a:latin typeface="Times New Roman"/>
                <a:cs typeface="Times New Roman"/>
              </a:rPr>
              <a:t>endocarditis,</a:t>
            </a:r>
            <a:r>
              <a:rPr sz="3050" spc="-35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and</a:t>
            </a:r>
            <a:r>
              <a:rPr sz="3050" spc="-10" dirty="0">
                <a:latin typeface="Times New Roman"/>
                <a:cs typeface="Times New Roman"/>
              </a:rPr>
              <a:t> </a:t>
            </a:r>
            <a:r>
              <a:rPr sz="3050" spc="-25" dirty="0">
                <a:latin typeface="Times New Roman"/>
                <a:cs typeface="Times New Roman"/>
              </a:rPr>
              <a:t>for 	</a:t>
            </a:r>
            <a:r>
              <a:rPr sz="3050" spc="-35" dirty="0">
                <a:latin typeface="Times New Roman"/>
                <a:cs typeface="Times New Roman"/>
              </a:rPr>
              <a:t>cysticercosis</a:t>
            </a:r>
            <a:r>
              <a:rPr sz="3050" spc="-105" dirty="0">
                <a:latin typeface="Times New Roman"/>
                <a:cs typeface="Times New Roman"/>
              </a:rPr>
              <a:t> </a:t>
            </a:r>
            <a:r>
              <a:rPr sz="3050" spc="-25" dirty="0">
                <a:latin typeface="Times New Roman"/>
                <a:cs typeface="Times New Roman"/>
              </a:rPr>
              <a:t>cysts</a:t>
            </a:r>
            <a:r>
              <a:rPr sz="3050" spc="-114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in</a:t>
            </a:r>
            <a:r>
              <a:rPr sz="3050" spc="-5" dirty="0">
                <a:latin typeface="Times New Roman"/>
                <a:cs typeface="Times New Roman"/>
              </a:rPr>
              <a:t> </a:t>
            </a:r>
            <a:r>
              <a:rPr sz="3050" spc="-25" dirty="0">
                <a:latin typeface="Times New Roman"/>
                <a:cs typeface="Times New Roman"/>
              </a:rPr>
              <a:t>the 	</a:t>
            </a:r>
            <a:r>
              <a:rPr sz="3050" spc="-10" dirty="0">
                <a:latin typeface="Times New Roman"/>
                <a:cs typeface="Times New Roman"/>
              </a:rPr>
              <a:t>septum.</a:t>
            </a:r>
            <a:endParaRPr sz="305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1200" y="3862476"/>
            <a:ext cx="3099434" cy="213347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91200" y="532765"/>
            <a:ext cx="3130550" cy="21332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4726304"/>
            <a:ext cx="7013575" cy="1219200"/>
          </a:xfrm>
          <a:prstGeom prst="rect">
            <a:avLst/>
          </a:prstGeom>
        </p:spPr>
        <p:txBody>
          <a:bodyPr vert="horz" wrap="square" lIns="0" tIns="112395" rIns="0" bIns="0" rtlCol="0">
            <a:spAutoFit/>
          </a:bodyPr>
          <a:lstStyle/>
          <a:p>
            <a:pPr marL="358775" marR="5080" indent="-346710" algn="just">
              <a:lnSpc>
                <a:spcPct val="78400"/>
              </a:lnSpc>
              <a:spcBef>
                <a:spcPts val="885"/>
              </a:spcBef>
              <a:buFont typeface="Arial MT"/>
              <a:buChar char="•"/>
              <a:tabLst>
                <a:tab pos="358775" algn="l"/>
              </a:tabLst>
            </a:pPr>
            <a:r>
              <a:rPr sz="3050" dirty="0">
                <a:latin typeface="Times New Roman"/>
                <a:cs typeface="Times New Roman"/>
              </a:rPr>
              <a:t>Serous</a:t>
            </a:r>
            <a:r>
              <a:rPr sz="3050" spc="-75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atrophy</a:t>
            </a:r>
            <a:r>
              <a:rPr sz="3050" spc="-45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of</a:t>
            </a:r>
            <a:r>
              <a:rPr sz="3050" spc="-125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renal</a:t>
            </a:r>
            <a:r>
              <a:rPr sz="3050" spc="-60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fat.</a:t>
            </a:r>
            <a:r>
              <a:rPr sz="3050" spc="-60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Note</a:t>
            </a:r>
            <a:r>
              <a:rPr sz="3050" spc="-95" dirty="0">
                <a:latin typeface="Times New Roman"/>
                <a:cs typeface="Times New Roman"/>
              </a:rPr>
              <a:t> </a:t>
            </a:r>
            <a:r>
              <a:rPr sz="3050" spc="-10" dirty="0">
                <a:latin typeface="Times New Roman"/>
                <a:cs typeface="Times New Roman"/>
              </a:rPr>
              <a:t>petechial hemorrhages,</a:t>
            </a:r>
            <a:r>
              <a:rPr sz="3050" spc="-185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seen</a:t>
            </a:r>
            <a:r>
              <a:rPr sz="3050" spc="-170" dirty="0">
                <a:latin typeface="Times New Roman"/>
                <a:cs typeface="Times New Roman"/>
              </a:rPr>
              <a:t> </a:t>
            </a:r>
            <a:r>
              <a:rPr sz="3050" spc="-20" dirty="0">
                <a:latin typeface="Times New Roman"/>
                <a:cs typeface="Times New Roman"/>
              </a:rPr>
              <a:t>frequently</a:t>
            </a:r>
            <a:r>
              <a:rPr sz="3050" spc="-170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in </a:t>
            </a:r>
            <a:r>
              <a:rPr sz="3050" spc="-10" dirty="0">
                <a:latin typeface="Times New Roman"/>
                <a:cs typeface="Times New Roman"/>
              </a:rPr>
              <a:t>septicemic diseases.</a:t>
            </a:r>
            <a:endParaRPr sz="305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1600" y="381000"/>
            <a:ext cx="6345047" cy="4323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11251"/>
            <a:ext cx="7980045" cy="4410710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358140" indent="-345440" algn="just">
              <a:lnSpc>
                <a:spcPct val="100000"/>
              </a:lnSpc>
              <a:spcBef>
                <a:spcPts val="830"/>
              </a:spcBef>
              <a:buFont typeface="Arial MT"/>
              <a:buChar char="•"/>
              <a:tabLst>
                <a:tab pos="358140" algn="l"/>
              </a:tabLst>
            </a:pPr>
            <a:r>
              <a:rPr sz="3200" b="1" spc="-20" dirty="0">
                <a:latin typeface="Times New Roman"/>
                <a:cs typeface="Times New Roman"/>
              </a:rPr>
              <a:t>Inspection</a:t>
            </a:r>
            <a:r>
              <a:rPr sz="3200" b="1" spc="-9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of</a:t>
            </a:r>
            <a:r>
              <a:rPr sz="3200" b="1" spc="8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diaphragm</a:t>
            </a:r>
            <a:endParaRPr sz="3200">
              <a:latin typeface="Times New Roman"/>
              <a:cs typeface="Times New Roman"/>
            </a:endParaRPr>
          </a:p>
          <a:p>
            <a:pPr marL="357505" marR="490855" indent="-345440" algn="just">
              <a:lnSpc>
                <a:spcPct val="100699"/>
              </a:lnSpc>
              <a:spcBef>
                <a:spcPts val="705"/>
              </a:spcBef>
              <a:buFont typeface="Arial MT"/>
              <a:buChar char="•"/>
              <a:tabLst>
                <a:tab pos="358775" algn="l"/>
              </a:tabLst>
            </a:pPr>
            <a:r>
              <a:rPr sz="3200" dirty="0">
                <a:latin typeface="Times New Roman"/>
                <a:cs typeface="Times New Roman"/>
              </a:rPr>
              <a:t>If</a:t>
            </a:r>
            <a:r>
              <a:rPr sz="3200" spc="7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cysticercosis</a:t>
            </a:r>
            <a:r>
              <a:rPr sz="3200" spc="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has</a:t>
            </a:r>
            <a:r>
              <a:rPr sz="3200" spc="1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been</a:t>
            </a:r>
            <a:r>
              <a:rPr sz="3200" spc="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found</a:t>
            </a:r>
            <a:r>
              <a:rPr sz="3200" spc="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</a:t>
            </a:r>
            <a:r>
              <a:rPr sz="3200" spc="1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11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cheek 	</a:t>
            </a:r>
            <a:r>
              <a:rPr sz="3200" dirty="0">
                <a:latin typeface="Times New Roman"/>
                <a:cs typeface="Times New Roman"/>
              </a:rPr>
              <a:t>muscles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or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 heart,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diaphragm </a:t>
            </a:r>
            <a:r>
              <a:rPr sz="3200" spc="-20" dirty="0">
                <a:latin typeface="Times New Roman"/>
                <a:cs typeface="Times New Roman"/>
              </a:rPr>
              <a:t>must 	</a:t>
            </a:r>
            <a:r>
              <a:rPr sz="3200" dirty="0">
                <a:latin typeface="Times New Roman"/>
                <a:cs typeface="Times New Roman"/>
              </a:rPr>
              <a:t>also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be</a:t>
            </a:r>
            <a:r>
              <a:rPr sz="3200" spc="-11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inspected.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60"/>
              </a:spcBef>
              <a:buFont typeface="Arial MT"/>
              <a:buChar char="•"/>
            </a:pPr>
            <a:endParaRPr sz="3200">
              <a:latin typeface="Times New Roman"/>
              <a:cs typeface="Times New Roman"/>
            </a:endParaRPr>
          </a:p>
          <a:p>
            <a:pPr marL="358140" indent="-345440" algn="just">
              <a:lnSpc>
                <a:spcPct val="100000"/>
              </a:lnSpc>
              <a:buFont typeface="Arial MT"/>
              <a:buChar char="•"/>
              <a:tabLst>
                <a:tab pos="358140" algn="l"/>
              </a:tabLst>
            </a:pPr>
            <a:r>
              <a:rPr sz="3200" b="1" dirty="0">
                <a:latin typeface="Times New Roman"/>
                <a:cs typeface="Times New Roman"/>
              </a:rPr>
              <a:t>Genital</a:t>
            </a:r>
            <a:r>
              <a:rPr sz="3200" b="1" spc="-3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organs</a:t>
            </a:r>
            <a:endParaRPr sz="3200">
              <a:latin typeface="Times New Roman"/>
              <a:cs typeface="Times New Roman"/>
            </a:endParaRPr>
          </a:p>
          <a:p>
            <a:pPr marL="358775" marR="5080" indent="-346710">
              <a:lnSpc>
                <a:spcPts val="3820"/>
              </a:lnSpc>
              <a:spcBef>
                <a:spcPts val="935"/>
              </a:spcBef>
              <a:buFont typeface="Arial MT"/>
              <a:buChar char="•"/>
              <a:tabLst>
                <a:tab pos="358775" algn="l"/>
                <a:tab pos="6518275" algn="l"/>
              </a:tabLst>
            </a:pPr>
            <a:r>
              <a:rPr sz="3200" spc="-20" dirty="0">
                <a:latin typeface="Times New Roman"/>
                <a:cs typeface="Times New Roman"/>
              </a:rPr>
              <a:t>These</a:t>
            </a:r>
            <a:r>
              <a:rPr sz="3200" spc="-1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are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visually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inspected</a:t>
            </a:r>
            <a:r>
              <a:rPr sz="3200" spc="-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palpated;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they </a:t>
            </a:r>
            <a:r>
              <a:rPr sz="3200" dirty="0">
                <a:latin typeface="Times New Roman"/>
                <a:cs typeface="Times New Roman"/>
              </a:rPr>
              <a:t>are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incised</a:t>
            </a:r>
            <a:r>
              <a:rPr sz="3200" spc="-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only</a:t>
            </a:r>
            <a:r>
              <a:rPr sz="3200" spc="-10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if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any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abnormality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is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20" dirty="0">
                <a:latin typeface="Times New Roman"/>
                <a:cs typeface="Times New Roman"/>
              </a:rPr>
              <a:t>detected.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1945" y="479806"/>
            <a:ext cx="434149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Inspection of</a:t>
            </a:r>
            <a:r>
              <a:rPr sz="4400" spc="-25" dirty="0"/>
              <a:t> </a:t>
            </a:r>
            <a:r>
              <a:rPr sz="4400" spc="-10" dirty="0"/>
              <a:t>liver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383540" y="1522221"/>
            <a:ext cx="7712709" cy="4776470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358140" marR="34290" indent="-346075">
              <a:lnSpc>
                <a:spcPct val="78200"/>
              </a:lnSpc>
              <a:spcBef>
                <a:spcPts val="894"/>
              </a:spcBef>
              <a:buFont typeface="Arial MT"/>
              <a:buChar char="•"/>
              <a:tabLst>
                <a:tab pos="358140" algn="l"/>
              </a:tabLst>
            </a:pPr>
            <a:r>
              <a:rPr sz="3050" dirty="0">
                <a:latin typeface="Times New Roman"/>
                <a:cs typeface="Times New Roman"/>
              </a:rPr>
              <a:t>This</a:t>
            </a:r>
            <a:r>
              <a:rPr sz="3050" spc="-145" dirty="0">
                <a:latin typeface="Times New Roman"/>
                <a:cs typeface="Times New Roman"/>
              </a:rPr>
              <a:t> </a:t>
            </a:r>
            <a:r>
              <a:rPr sz="3050" spc="-25" dirty="0">
                <a:latin typeface="Times New Roman"/>
                <a:cs typeface="Times New Roman"/>
              </a:rPr>
              <a:t>organ</a:t>
            </a:r>
            <a:r>
              <a:rPr sz="3050" spc="-45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is</a:t>
            </a:r>
            <a:r>
              <a:rPr sz="3050" spc="-45" dirty="0">
                <a:latin typeface="Times New Roman"/>
                <a:cs typeface="Times New Roman"/>
              </a:rPr>
              <a:t> </a:t>
            </a:r>
            <a:r>
              <a:rPr sz="3050" spc="-10" dirty="0">
                <a:latin typeface="Times New Roman"/>
                <a:cs typeface="Times New Roman"/>
              </a:rPr>
              <a:t>particularly</a:t>
            </a:r>
            <a:r>
              <a:rPr sz="3050" spc="-300" dirty="0">
                <a:latin typeface="Times New Roman"/>
                <a:cs typeface="Times New Roman"/>
              </a:rPr>
              <a:t> </a:t>
            </a:r>
            <a:r>
              <a:rPr sz="3050" spc="-10" dirty="0">
                <a:latin typeface="Times New Roman"/>
                <a:cs typeface="Times New Roman"/>
              </a:rPr>
              <a:t>important</a:t>
            </a:r>
            <a:r>
              <a:rPr sz="3050" spc="-114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as</a:t>
            </a:r>
            <a:r>
              <a:rPr sz="3050" spc="-155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a</a:t>
            </a:r>
            <a:r>
              <a:rPr sz="3050" spc="-65" dirty="0">
                <a:latin typeface="Times New Roman"/>
                <a:cs typeface="Times New Roman"/>
              </a:rPr>
              <a:t> </a:t>
            </a:r>
            <a:r>
              <a:rPr sz="3050" spc="-10" dirty="0">
                <a:latin typeface="Times New Roman"/>
                <a:cs typeface="Times New Roman"/>
              </a:rPr>
              <a:t>general </a:t>
            </a:r>
            <a:r>
              <a:rPr sz="3050" dirty="0">
                <a:latin typeface="Times New Roman"/>
                <a:cs typeface="Times New Roman"/>
              </a:rPr>
              <a:t>indicator</a:t>
            </a:r>
            <a:r>
              <a:rPr sz="3050" spc="-40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of</a:t>
            </a:r>
            <a:r>
              <a:rPr sz="3050" spc="-114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animal</a:t>
            </a:r>
            <a:r>
              <a:rPr sz="3050" spc="-50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health,</a:t>
            </a:r>
            <a:r>
              <a:rPr sz="3050" spc="-55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as</a:t>
            </a:r>
            <a:r>
              <a:rPr sz="3050" spc="-50" dirty="0">
                <a:latin typeface="Times New Roman"/>
                <a:cs typeface="Times New Roman"/>
              </a:rPr>
              <a:t> </a:t>
            </a:r>
            <a:r>
              <a:rPr sz="3050" spc="-20" dirty="0">
                <a:latin typeface="Times New Roman"/>
                <a:cs typeface="Times New Roman"/>
              </a:rPr>
              <a:t>many </a:t>
            </a:r>
            <a:r>
              <a:rPr sz="3050" dirty="0">
                <a:latin typeface="Times New Roman"/>
                <a:cs typeface="Times New Roman"/>
              </a:rPr>
              <a:t>abnormalities</a:t>
            </a:r>
            <a:r>
              <a:rPr sz="3050" spc="-55" dirty="0">
                <a:latin typeface="Times New Roman"/>
                <a:cs typeface="Times New Roman"/>
              </a:rPr>
              <a:t> </a:t>
            </a:r>
            <a:r>
              <a:rPr sz="3050" spc="-35" dirty="0">
                <a:latin typeface="Times New Roman"/>
                <a:cs typeface="Times New Roman"/>
              </a:rPr>
              <a:t>occur</a:t>
            </a:r>
            <a:r>
              <a:rPr sz="3050" spc="-140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in</a:t>
            </a:r>
            <a:r>
              <a:rPr sz="3050" spc="-30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the</a:t>
            </a:r>
            <a:r>
              <a:rPr sz="3050" spc="-65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liver</a:t>
            </a:r>
            <a:r>
              <a:rPr sz="3050" spc="-50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of</a:t>
            </a:r>
            <a:r>
              <a:rPr sz="3050" spc="-125" dirty="0">
                <a:latin typeface="Times New Roman"/>
                <a:cs typeface="Times New Roman"/>
              </a:rPr>
              <a:t> </a:t>
            </a:r>
            <a:r>
              <a:rPr sz="3050" spc="-10" dirty="0">
                <a:latin typeface="Times New Roman"/>
                <a:cs typeface="Times New Roman"/>
              </a:rPr>
              <a:t>sickanimals:</a:t>
            </a:r>
            <a:endParaRPr sz="3050">
              <a:latin typeface="Times New Roman"/>
              <a:cs typeface="Times New Roman"/>
            </a:endParaRPr>
          </a:p>
          <a:p>
            <a:pPr marL="358140" marR="731520" indent="-346075">
              <a:lnSpc>
                <a:spcPct val="78200"/>
              </a:lnSpc>
              <a:spcBef>
                <a:spcPts val="750"/>
              </a:spcBef>
              <a:buFont typeface="Arial MT"/>
              <a:buChar char="•"/>
              <a:tabLst>
                <a:tab pos="358140" algn="l"/>
              </a:tabLst>
            </a:pPr>
            <a:r>
              <a:rPr sz="3050" dirty="0">
                <a:latin typeface="Times New Roman"/>
                <a:cs typeface="Times New Roman"/>
              </a:rPr>
              <a:t>•</a:t>
            </a:r>
            <a:r>
              <a:rPr sz="3050" spc="-85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visual</a:t>
            </a:r>
            <a:r>
              <a:rPr sz="3050" spc="-75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examination</a:t>
            </a:r>
            <a:r>
              <a:rPr sz="3050" spc="-75" dirty="0">
                <a:latin typeface="Times New Roman"/>
                <a:cs typeface="Times New Roman"/>
              </a:rPr>
              <a:t> </a:t>
            </a:r>
            <a:r>
              <a:rPr sz="3050" spc="-10" dirty="0">
                <a:latin typeface="Times New Roman"/>
                <a:cs typeface="Times New Roman"/>
              </a:rPr>
              <a:t>for</a:t>
            </a:r>
            <a:r>
              <a:rPr sz="3050" spc="-150" dirty="0">
                <a:latin typeface="Times New Roman"/>
                <a:cs typeface="Times New Roman"/>
              </a:rPr>
              <a:t> </a:t>
            </a:r>
            <a:r>
              <a:rPr sz="3050" spc="-10" dirty="0">
                <a:latin typeface="Times New Roman"/>
                <a:cs typeface="Times New Roman"/>
              </a:rPr>
              <a:t>degenerations, </a:t>
            </a:r>
            <a:r>
              <a:rPr sz="3050" dirty="0">
                <a:latin typeface="Times New Roman"/>
                <a:cs typeface="Times New Roman"/>
              </a:rPr>
              <a:t>dystrophies,</a:t>
            </a:r>
            <a:r>
              <a:rPr sz="3050" spc="-70" dirty="0">
                <a:latin typeface="Times New Roman"/>
                <a:cs typeface="Times New Roman"/>
              </a:rPr>
              <a:t> </a:t>
            </a:r>
            <a:r>
              <a:rPr sz="3050" spc="-30" dirty="0">
                <a:latin typeface="Times New Roman"/>
                <a:cs typeface="Times New Roman"/>
              </a:rPr>
              <a:t>cysts</a:t>
            </a:r>
            <a:r>
              <a:rPr sz="3050" spc="-135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(e.g.</a:t>
            </a:r>
            <a:r>
              <a:rPr sz="3050" spc="-50" dirty="0">
                <a:latin typeface="Times New Roman"/>
                <a:cs typeface="Times New Roman"/>
              </a:rPr>
              <a:t> </a:t>
            </a:r>
            <a:r>
              <a:rPr sz="3050" spc="-10" dirty="0">
                <a:latin typeface="Times New Roman"/>
                <a:cs typeface="Times New Roman"/>
              </a:rPr>
              <a:t>hydatid),</a:t>
            </a:r>
            <a:r>
              <a:rPr sz="3050" spc="-434" dirty="0">
                <a:latin typeface="Times New Roman"/>
                <a:cs typeface="Times New Roman"/>
              </a:rPr>
              <a:t> </a:t>
            </a:r>
            <a:r>
              <a:rPr sz="3050" spc="-10" dirty="0">
                <a:latin typeface="Times New Roman"/>
                <a:cs typeface="Times New Roman"/>
              </a:rPr>
              <a:t>abscesses, </a:t>
            </a:r>
            <a:r>
              <a:rPr sz="3050" dirty="0">
                <a:latin typeface="Times New Roman"/>
                <a:cs typeface="Times New Roman"/>
              </a:rPr>
              <a:t>tumors,</a:t>
            </a:r>
            <a:r>
              <a:rPr sz="3050" spc="20" dirty="0">
                <a:latin typeface="Times New Roman"/>
                <a:cs typeface="Times New Roman"/>
              </a:rPr>
              <a:t> </a:t>
            </a:r>
            <a:r>
              <a:rPr sz="3050" spc="-20" dirty="0">
                <a:latin typeface="Times New Roman"/>
                <a:cs typeface="Times New Roman"/>
              </a:rPr>
              <a:t>tuberculous</a:t>
            </a:r>
            <a:r>
              <a:rPr sz="3050" spc="-270" dirty="0">
                <a:latin typeface="Times New Roman"/>
                <a:cs typeface="Times New Roman"/>
              </a:rPr>
              <a:t> </a:t>
            </a:r>
            <a:r>
              <a:rPr sz="3050" spc="-10" dirty="0">
                <a:latin typeface="Times New Roman"/>
                <a:cs typeface="Times New Roman"/>
              </a:rPr>
              <a:t>lesions;</a:t>
            </a:r>
            <a:endParaRPr sz="3050">
              <a:latin typeface="Times New Roman"/>
              <a:cs typeface="Times New Roman"/>
            </a:endParaRPr>
          </a:p>
          <a:p>
            <a:pPr marL="358140" marR="5080" indent="-346075" algn="just">
              <a:lnSpc>
                <a:spcPct val="78400"/>
              </a:lnSpc>
              <a:spcBef>
                <a:spcPts val="740"/>
              </a:spcBef>
              <a:buFont typeface="Arial MT"/>
              <a:buChar char="•"/>
              <a:tabLst>
                <a:tab pos="358140" algn="l"/>
              </a:tabLst>
            </a:pPr>
            <a:r>
              <a:rPr sz="3050" dirty="0">
                <a:latin typeface="Times New Roman"/>
                <a:cs typeface="Times New Roman"/>
              </a:rPr>
              <a:t>•</a:t>
            </a:r>
            <a:r>
              <a:rPr sz="3050" spc="-40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palpation</a:t>
            </a:r>
            <a:r>
              <a:rPr sz="3050" spc="-25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to</a:t>
            </a:r>
            <a:r>
              <a:rPr sz="3050" spc="-5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detect</a:t>
            </a:r>
            <a:r>
              <a:rPr sz="3050" spc="-30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any</a:t>
            </a:r>
            <a:r>
              <a:rPr sz="3050" spc="-25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of</a:t>
            </a:r>
            <a:r>
              <a:rPr sz="3050" spc="-105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the</a:t>
            </a:r>
            <a:r>
              <a:rPr sz="3050" spc="-35" dirty="0">
                <a:latin typeface="Times New Roman"/>
                <a:cs typeface="Times New Roman"/>
              </a:rPr>
              <a:t> </a:t>
            </a:r>
            <a:r>
              <a:rPr sz="3050" spc="-25" dirty="0">
                <a:latin typeface="Times New Roman"/>
                <a:cs typeface="Times New Roman"/>
              </a:rPr>
              <a:t>above</a:t>
            </a:r>
            <a:r>
              <a:rPr sz="3050" spc="-100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in </a:t>
            </a:r>
            <a:r>
              <a:rPr sz="3050" spc="-10" dirty="0">
                <a:latin typeface="Times New Roman"/>
                <a:cs typeface="Times New Roman"/>
              </a:rPr>
              <a:t>deeper </a:t>
            </a:r>
            <a:r>
              <a:rPr sz="3050" dirty="0">
                <a:latin typeface="Times New Roman"/>
                <a:cs typeface="Times New Roman"/>
              </a:rPr>
              <a:t>tissue,</a:t>
            </a:r>
            <a:r>
              <a:rPr sz="3050" spc="-10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palpation</a:t>
            </a:r>
            <a:r>
              <a:rPr sz="3050" spc="-45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of</a:t>
            </a:r>
            <a:r>
              <a:rPr sz="3050" spc="-140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the</a:t>
            </a:r>
            <a:r>
              <a:rPr sz="3050" spc="-55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hepatic</a:t>
            </a:r>
            <a:r>
              <a:rPr sz="3050" spc="-45" dirty="0">
                <a:latin typeface="Times New Roman"/>
                <a:cs typeface="Times New Roman"/>
              </a:rPr>
              <a:t> </a:t>
            </a:r>
            <a:r>
              <a:rPr sz="3050" spc="-40" dirty="0">
                <a:latin typeface="Times New Roman"/>
                <a:cs typeface="Times New Roman"/>
              </a:rPr>
              <a:t>lymph</a:t>
            </a:r>
            <a:r>
              <a:rPr sz="3050" spc="-120" dirty="0">
                <a:latin typeface="Times New Roman"/>
                <a:cs typeface="Times New Roman"/>
              </a:rPr>
              <a:t> </a:t>
            </a:r>
            <a:r>
              <a:rPr sz="3050" spc="-10" dirty="0">
                <a:latin typeface="Times New Roman"/>
                <a:cs typeface="Times New Roman"/>
              </a:rPr>
              <a:t>node(and </a:t>
            </a:r>
            <a:r>
              <a:rPr sz="3050" dirty="0">
                <a:latin typeface="Times New Roman"/>
                <a:cs typeface="Times New Roman"/>
              </a:rPr>
              <a:t>its</a:t>
            </a:r>
            <a:r>
              <a:rPr sz="3050" spc="-100" dirty="0">
                <a:latin typeface="Times New Roman"/>
                <a:cs typeface="Times New Roman"/>
              </a:rPr>
              <a:t> </a:t>
            </a:r>
            <a:r>
              <a:rPr sz="3050" spc="-10" dirty="0">
                <a:latin typeface="Times New Roman"/>
                <a:cs typeface="Times New Roman"/>
              </a:rPr>
              <a:t>incision</a:t>
            </a:r>
            <a:r>
              <a:rPr sz="3050" spc="-125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if</a:t>
            </a:r>
            <a:r>
              <a:rPr sz="3050" spc="-95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any</a:t>
            </a:r>
            <a:r>
              <a:rPr sz="3050" spc="-65" dirty="0">
                <a:latin typeface="Times New Roman"/>
                <a:cs typeface="Times New Roman"/>
              </a:rPr>
              <a:t> </a:t>
            </a:r>
            <a:r>
              <a:rPr sz="3050" spc="-20" dirty="0">
                <a:latin typeface="Times New Roman"/>
                <a:cs typeface="Times New Roman"/>
              </a:rPr>
              <a:t>abnormalities</a:t>
            </a:r>
            <a:r>
              <a:rPr sz="3050" spc="-260" dirty="0">
                <a:latin typeface="Times New Roman"/>
                <a:cs typeface="Times New Roman"/>
              </a:rPr>
              <a:t> </a:t>
            </a:r>
            <a:r>
              <a:rPr sz="3050" spc="-10" dirty="0">
                <a:latin typeface="Times New Roman"/>
                <a:cs typeface="Times New Roman"/>
              </a:rPr>
              <a:t>found);</a:t>
            </a:r>
            <a:r>
              <a:rPr sz="3050" spc="-40" dirty="0">
                <a:latin typeface="Times New Roman"/>
                <a:cs typeface="Times New Roman"/>
              </a:rPr>
              <a:t> </a:t>
            </a:r>
            <a:r>
              <a:rPr sz="3050" spc="-25" dirty="0">
                <a:latin typeface="Times New Roman"/>
                <a:cs typeface="Times New Roman"/>
              </a:rPr>
              <a:t>and</a:t>
            </a:r>
            <a:endParaRPr sz="3050">
              <a:latin typeface="Times New Roman"/>
              <a:cs typeface="Times New Roman"/>
            </a:endParaRPr>
          </a:p>
          <a:p>
            <a:pPr marL="358140" marR="768350" indent="-346075">
              <a:lnSpc>
                <a:spcPct val="78400"/>
              </a:lnSpc>
              <a:spcBef>
                <a:spcPts val="735"/>
              </a:spcBef>
              <a:buFont typeface="Arial MT"/>
              <a:buChar char="•"/>
              <a:tabLst>
                <a:tab pos="358140" algn="l"/>
              </a:tabLst>
            </a:pPr>
            <a:r>
              <a:rPr sz="3050" dirty="0">
                <a:latin typeface="Times New Roman"/>
                <a:cs typeface="Times New Roman"/>
              </a:rPr>
              <a:t>•</a:t>
            </a:r>
            <a:r>
              <a:rPr sz="3050" spc="-120" dirty="0">
                <a:latin typeface="Times New Roman"/>
                <a:cs typeface="Times New Roman"/>
              </a:rPr>
              <a:t> </a:t>
            </a:r>
            <a:r>
              <a:rPr sz="3050" spc="-10" dirty="0">
                <a:latin typeface="Times New Roman"/>
                <a:cs typeface="Times New Roman"/>
              </a:rPr>
              <a:t>incisions</a:t>
            </a:r>
            <a:r>
              <a:rPr sz="3050" spc="-150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to</a:t>
            </a:r>
            <a:r>
              <a:rPr sz="3050" spc="-85" dirty="0">
                <a:latin typeface="Times New Roman"/>
                <a:cs typeface="Times New Roman"/>
              </a:rPr>
              <a:t> </a:t>
            </a:r>
            <a:r>
              <a:rPr sz="3050" spc="-10" dirty="0">
                <a:latin typeface="Times New Roman"/>
                <a:cs typeface="Times New Roman"/>
              </a:rPr>
              <a:t>open</a:t>
            </a:r>
            <a:r>
              <a:rPr sz="3050" spc="-110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the</a:t>
            </a:r>
            <a:r>
              <a:rPr sz="3050" spc="-75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bile</a:t>
            </a:r>
            <a:r>
              <a:rPr sz="3050" spc="-190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ducts</a:t>
            </a:r>
            <a:r>
              <a:rPr sz="3050" spc="-80" dirty="0">
                <a:latin typeface="Times New Roman"/>
                <a:cs typeface="Times New Roman"/>
              </a:rPr>
              <a:t> </a:t>
            </a:r>
            <a:r>
              <a:rPr sz="3050" spc="-10" dirty="0">
                <a:latin typeface="Times New Roman"/>
                <a:cs typeface="Times New Roman"/>
              </a:rPr>
              <a:t>(along</a:t>
            </a:r>
            <a:r>
              <a:rPr sz="3050" spc="-160" dirty="0">
                <a:latin typeface="Times New Roman"/>
                <a:cs typeface="Times New Roman"/>
              </a:rPr>
              <a:t> </a:t>
            </a:r>
            <a:r>
              <a:rPr sz="3050" spc="-25" dirty="0">
                <a:latin typeface="Times New Roman"/>
                <a:cs typeface="Times New Roman"/>
              </a:rPr>
              <a:t>the </a:t>
            </a:r>
            <a:r>
              <a:rPr sz="3050" dirty="0">
                <a:latin typeface="Times New Roman"/>
                <a:cs typeface="Times New Roman"/>
              </a:rPr>
              <a:t>main</a:t>
            </a:r>
            <a:r>
              <a:rPr sz="3050" spc="-55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ducts</a:t>
            </a:r>
            <a:r>
              <a:rPr sz="3050" spc="-50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and</a:t>
            </a:r>
            <a:r>
              <a:rPr sz="3050" spc="-30" dirty="0">
                <a:latin typeface="Times New Roman"/>
                <a:cs typeface="Times New Roman"/>
              </a:rPr>
              <a:t> </a:t>
            </a:r>
            <a:r>
              <a:rPr sz="3050" spc="-10" dirty="0">
                <a:latin typeface="Times New Roman"/>
                <a:cs typeface="Times New Roman"/>
              </a:rPr>
              <a:t>across</a:t>
            </a:r>
            <a:r>
              <a:rPr sz="3050" spc="-85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the</a:t>
            </a:r>
            <a:r>
              <a:rPr sz="3050" spc="-40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caudal</a:t>
            </a:r>
            <a:r>
              <a:rPr sz="3050" spc="-40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lobe)</a:t>
            </a:r>
            <a:r>
              <a:rPr sz="3050" spc="-35" dirty="0">
                <a:latin typeface="Times New Roman"/>
                <a:cs typeface="Times New Roman"/>
              </a:rPr>
              <a:t> </a:t>
            </a:r>
            <a:r>
              <a:rPr sz="3050" spc="-25" dirty="0">
                <a:latin typeface="Times New Roman"/>
                <a:cs typeface="Times New Roman"/>
              </a:rPr>
              <a:t>to </a:t>
            </a:r>
            <a:r>
              <a:rPr sz="3050" dirty="0">
                <a:latin typeface="Times New Roman"/>
                <a:cs typeface="Times New Roman"/>
              </a:rPr>
              <a:t>examine</a:t>
            </a:r>
            <a:r>
              <a:rPr sz="3050" spc="-45" dirty="0">
                <a:latin typeface="Times New Roman"/>
                <a:cs typeface="Times New Roman"/>
              </a:rPr>
              <a:t> </a:t>
            </a:r>
            <a:r>
              <a:rPr sz="3050" spc="-10" dirty="0">
                <a:latin typeface="Times New Roman"/>
                <a:cs typeface="Times New Roman"/>
              </a:rPr>
              <a:t>for</a:t>
            </a:r>
            <a:r>
              <a:rPr sz="3050" spc="-130" dirty="0">
                <a:latin typeface="Times New Roman"/>
                <a:cs typeface="Times New Roman"/>
              </a:rPr>
              <a:t> </a:t>
            </a:r>
            <a:r>
              <a:rPr sz="3050" dirty="0">
                <a:latin typeface="Times New Roman"/>
                <a:cs typeface="Times New Roman"/>
              </a:rPr>
              <a:t>liver</a:t>
            </a:r>
            <a:r>
              <a:rPr sz="3050" spc="-135" dirty="0">
                <a:latin typeface="Times New Roman"/>
                <a:cs typeface="Times New Roman"/>
              </a:rPr>
              <a:t> </a:t>
            </a:r>
            <a:r>
              <a:rPr sz="3050" spc="-10" dirty="0">
                <a:latin typeface="Times New Roman"/>
                <a:cs typeface="Times New Roman"/>
              </a:rPr>
              <a:t>disease</a:t>
            </a:r>
            <a:endParaRPr sz="305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</TotalTime>
  <Words>435</Words>
  <Application>Microsoft Office PowerPoint</Application>
  <PresentationFormat>عرض على الشاشة (3:4)‏</PresentationFormat>
  <Paragraphs>50</Paragraphs>
  <Slides>15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6" baseType="lpstr">
      <vt:lpstr>انقلاب</vt:lpstr>
      <vt:lpstr>Examining the viscera and judgment</vt:lpstr>
      <vt:lpstr>Introduction</vt:lpstr>
      <vt:lpstr>Inspection of kidneys</vt:lpstr>
      <vt:lpstr>Inspection of lungs</vt:lpstr>
      <vt:lpstr>Lung inspection in buffalo - Open trachea and incised bronchial and mediastinal lymph nodes.</vt:lpstr>
      <vt:lpstr>Inspection of heart</vt:lpstr>
      <vt:lpstr>عرض تقديمي في PowerPoint</vt:lpstr>
      <vt:lpstr>عرض تقديمي في PowerPoint</vt:lpstr>
      <vt:lpstr>Inspection of liver</vt:lpstr>
      <vt:lpstr>Liver abscesses caused by Fusobacterium necrophorum.</vt:lpstr>
      <vt:lpstr>عرض تقديمي في PowerPoint</vt:lpstr>
      <vt:lpstr>Spleen The spleen must not be removed or incised prior to PM examination. Secondary abscesses in the spleen of an aged cow.</vt:lpstr>
      <vt:lpstr>Inspection of alimentary tract</vt:lpstr>
      <vt:lpstr>Udder</vt:lpstr>
      <vt:lpstr>Examples for Judgement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Examining the viscera and judgment</dc:title>
  <dc:creator>DELL</dc:creator>
  <cp:lastModifiedBy>Maher</cp:lastModifiedBy>
  <cp:revision>2</cp:revision>
  <dcterms:created xsi:type="dcterms:W3CDTF">2025-10-22T13:53:50Z</dcterms:created>
  <dcterms:modified xsi:type="dcterms:W3CDTF">2025-10-24T16:49:01Z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2025-10-22T00:00:00Z</vt:filetime>
  </property>
  <property fmtid="{D5CDD505-2E9C-101B-9397-08002B2CF9AE}" pid="3" name="Creator">
    <vt:lpwstr>Microsoft® Word 2021</vt:lpwstr>
  </property>
  <property fmtid="{D5CDD505-2E9C-101B-9397-08002B2CF9AE}" pid="4" name="LastSaved">
    <vt:filetime>2025-10-22T00:00:00Z</vt:filetime>
  </property>
  <property fmtid="{D5CDD505-2E9C-101B-9397-08002B2CF9AE}" pid="5" name="Producer">
    <vt:lpwstr>Microsoft® Word 2021</vt:lpwstr>
  </property>
</Properties>
</file>